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Play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hEZw2pv82PFKwbQwbuGK/xJRgF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3EF76B-63FB-4CE9-86EF-5AD84DF09C68}">
  <a:tblStyle styleId="{6D3EF76B-63FB-4CE9-86EF-5AD84DF09C68}" styleName="Table_0">
    <a:wholeTbl>
      <a:tcTxStyle b="off" i="off">
        <a:font>
          <a:latin typeface="SF Pro Text Light"/>
          <a:ea typeface="SF Pro Text Light"/>
          <a:cs typeface="SF Pro Text Light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BFF"/>
          </a:solidFill>
        </a:fill>
      </a:tcStyle>
    </a:wholeTbl>
    <a:band1H>
      <a:tcTxStyle b="off" i="off"/>
      <a:tcStyle>
        <a:fill>
          <a:solidFill>
            <a:srgbClr val="CAD5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5FF"/>
          </a:solidFill>
        </a:fill>
      </a:tcStyle>
    </a:band1V>
    <a:band2V>
      <a:tcTxStyle b="off" i="off"/>
    </a:band2V>
    <a:lastCol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fill>
          <a:solidFill>
            <a:srgbClr val="0077FF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fill>
          <a:solidFill>
            <a:srgbClr val="0077FF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0077FF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SF Pro Text Light"/>
          <a:ea typeface="SF Pro Text Light"/>
          <a:cs typeface="SF Pro Text Light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0077FF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-bold.fntdata"/><Relationship Id="rId30" Type="http://schemas.openxmlformats.org/officeDocument/2006/relationships/font" Target="fonts/Play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96f3edd9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1096f3edd9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6f8dcd2c7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106f8dcd2c7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97c5d5ce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097c5d5ce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097c5d5ce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cffdbfacd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cffdbfacd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cffdbfacd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97c592fb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097c592fb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1097c592fb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097c5d5ce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097c5d5ce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1097c5d5ce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cffdbfacd0_5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cffdbfacd0_5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cffdbfacd0_5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98e044d3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1098e044d3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" name="Google Shape;70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c8efab1a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gfc8efab1a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c8efab1a1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fc8efab1a1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3aae46a41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103aae46a41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3aae46a41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g103aae46a41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3aae46a41_2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103aae46a41_2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c154e3b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gfc154e3b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96f3edd9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1096f3edd9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3066460" y="0"/>
            <a:ext cx="9141306" cy="6857984"/>
          </a:xfrm>
          <a:custGeom>
            <a:rect b="b" l="l" r="r" t="t"/>
            <a:pathLst>
              <a:path extrusionOk="0" h="6857984" w="9141306">
                <a:moveTo>
                  <a:pt x="0" y="0"/>
                </a:moveTo>
                <a:lnTo>
                  <a:pt x="2220627" y="0"/>
                </a:lnTo>
                <a:lnTo>
                  <a:pt x="2227664" y="71102"/>
                </a:lnTo>
                <a:cubicBezTo>
                  <a:pt x="2553673" y="2682585"/>
                  <a:pt x="3819226" y="4693753"/>
                  <a:pt x="5269599" y="4980435"/>
                </a:cubicBezTo>
                <a:lnTo>
                  <a:pt x="5269599" y="0"/>
                </a:lnTo>
                <a:lnTo>
                  <a:pt x="7482942" y="0"/>
                </a:lnTo>
                <a:lnTo>
                  <a:pt x="7482942" y="2561872"/>
                </a:lnTo>
                <a:cubicBezTo>
                  <a:pt x="8043875" y="2462017"/>
                  <a:pt x="8561096" y="2193961"/>
                  <a:pt x="9008436" y="1827258"/>
                </a:cubicBezTo>
                <a:lnTo>
                  <a:pt x="9141306" y="1710545"/>
                </a:lnTo>
                <a:lnTo>
                  <a:pt x="9141306" y="5220992"/>
                </a:lnTo>
                <a:lnTo>
                  <a:pt x="9053277" y="5161765"/>
                </a:lnTo>
                <a:cubicBezTo>
                  <a:pt x="8633864" y="4904410"/>
                  <a:pt x="8120266" y="4711796"/>
                  <a:pt x="7482942" y="4623280"/>
                </a:cubicBezTo>
                <a:lnTo>
                  <a:pt x="7482942" y="6857984"/>
                </a:lnTo>
                <a:lnTo>
                  <a:pt x="3958880" y="6857984"/>
                </a:lnTo>
                <a:lnTo>
                  <a:pt x="3937392" y="6847097"/>
                </a:lnTo>
                <a:cubicBezTo>
                  <a:pt x="1772771" y="5668291"/>
                  <a:pt x="481691" y="3223920"/>
                  <a:pt x="53599" y="394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" name="Google Shape;57;p4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58" name="Google Shape;58;p4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59" name="Google Shape;59;p4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" name="Google Shape;61;p43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2"/>
          <p:cNvSpPr txBox="1"/>
          <p:nvPr>
            <p:ph idx="1" type="body"/>
          </p:nvPr>
        </p:nvSpPr>
        <p:spPr>
          <a:xfrm>
            <a:off x="6096000" y="692150"/>
            <a:ext cx="5437187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5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2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2"/>
          <p:cNvSpPr txBox="1"/>
          <p:nvPr>
            <p:ph idx="2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 txBox="1"/>
          <p:nvPr>
            <p:ph idx="1" type="body"/>
          </p:nvPr>
        </p:nvSpPr>
        <p:spPr>
          <a:xfrm>
            <a:off x="671513" y="1773238"/>
            <a:ext cx="10861675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47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4"/>
          <p:cNvSpPr txBox="1"/>
          <p:nvPr>
            <p:ph idx="1" type="body"/>
          </p:nvPr>
        </p:nvSpPr>
        <p:spPr>
          <a:xfrm>
            <a:off x="658813" y="3307439"/>
            <a:ext cx="1022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54"/>
          <p:cNvSpPr txBox="1"/>
          <p:nvPr>
            <p:ph type="title"/>
          </p:nvPr>
        </p:nvSpPr>
        <p:spPr>
          <a:xfrm>
            <a:off x="622261" y="1052209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0" name="Google Shape;110;p54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111" name="Google Shape;111;p54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112" name="Google Shape;112;p54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4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" name="Google Shape;114;p54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Акцент">
  <p:cSld name="Акцент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5"/>
          <p:cNvSpPr txBox="1"/>
          <p:nvPr>
            <p:ph type="title"/>
          </p:nvPr>
        </p:nvSpPr>
        <p:spPr>
          <a:xfrm>
            <a:off x="1999417" y="2971952"/>
            <a:ext cx="8193166" cy="91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  <a:defRPr sz="6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7"/>
          <p:cNvSpPr txBox="1"/>
          <p:nvPr>
            <p:ph type="title"/>
          </p:nvPr>
        </p:nvSpPr>
        <p:spPr>
          <a:xfrm>
            <a:off x="677334" y="692150"/>
            <a:ext cx="268181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7"/>
          <p:cNvSpPr txBox="1"/>
          <p:nvPr>
            <p:ph idx="1" type="body"/>
          </p:nvPr>
        </p:nvSpPr>
        <p:spPr>
          <a:xfrm>
            <a:off x="4043363" y="692150"/>
            <a:ext cx="7489825" cy="550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AutoNum type="arabicPeriod"/>
              <a:defRPr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5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8"/>
          <p:cNvSpPr txBox="1"/>
          <p:nvPr>
            <p:ph idx="1" type="body"/>
          </p:nvPr>
        </p:nvSpPr>
        <p:spPr>
          <a:xfrm>
            <a:off x="658813" y="1773238"/>
            <a:ext cx="10874375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58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/>
          <p:nvPr>
            <p:ph idx="1" type="body"/>
          </p:nvPr>
        </p:nvSpPr>
        <p:spPr>
          <a:xfrm>
            <a:off x="6311901" y="692150"/>
            <a:ext cx="5208586" cy="554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59"/>
          <p:cNvSpPr txBox="1"/>
          <p:nvPr>
            <p:ph idx="2" type="body"/>
          </p:nvPr>
        </p:nvSpPr>
        <p:spPr>
          <a:xfrm>
            <a:off x="671513" y="2040889"/>
            <a:ext cx="5424487" cy="4159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5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9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0"/>
          <p:cNvSpPr txBox="1"/>
          <p:nvPr>
            <p:ph idx="1" type="body"/>
          </p:nvPr>
        </p:nvSpPr>
        <p:spPr>
          <a:xfrm>
            <a:off x="677334" y="1773238"/>
            <a:ext cx="53170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60"/>
          <p:cNvSpPr txBox="1"/>
          <p:nvPr>
            <p:ph idx="2" type="body"/>
          </p:nvPr>
        </p:nvSpPr>
        <p:spPr>
          <a:xfrm>
            <a:off x="6197604" y="1773238"/>
            <a:ext cx="5317062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60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1"/>
          <p:cNvPicPr preferRelativeResize="0"/>
          <p:nvPr/>
        </p:nvPicPr>
        <p:blipFill rotWithShape="1">
          <a:blip r:embed="rId2">
            <a:alphaModFix/>
          </a:blip>
          <a:srcRect b="18805" l="34449" r="15830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1"/>
          <p:cNvSpPr txBox="1"/>
          <p:nvPr>
            <p:ph idx="1" type="body"/>
          </p:nvPr>
        </p:nvSpPr>
        <p:spPr>
          <a:xfrm>
            <a:off x="658813" y="436318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6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1"/>
          <p:cNvSpPr txBox="1"/>
          <p:nvPr>
            <p:ph idx="2" type="body"/>
          </p:nvPr>
        </p:nvSpPr>
        <p:spPr>
          <a:xfrm>
            <a:off x="671513" y="1773238"/>
            <a:ext cx="10223999" cy="2407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b="1" i="0"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sz="6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2"/>
          <p:cNvPicPr preferRelativeResize="0"/>
          <p:nvPr/>
        </p:nvPicPr>
        <p:blipFill rotWithShape="1">
          <a:blip r:embed="rId2">
            <a:alphaModFix/>
          </a:blip>
          <a:srcRect b="18805" l="34449" r="15830" t="19159"/>
          <a:stretch/>
        </p:blipFill>
        <p:spPr>
          <a:xfrm>
            <a:off x="5939756" y="0"/>
            <a:ext cx="62522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2"/>
          <p:cNvSpPr txBox="1"/>
          <p:nvPr>
            <p:ph idx="1" type="body"/>
          </p:nvPr>
        </p:nvSpPr>
        <p:spPr>
          <a:xfrm>
            <a:off x="672853" y="3878709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62"/>
          <p:cNvSpPr txBox="1"/>
          <p:nvPr>
            <p:ph idx="2" type="body"/>
          </p:nvPr>
        </p:nvSpPr>
        <p:spPr>
          <a:xfrm>
            <a:off x="672852" y="5715426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62"/>
          <p:cNvSpPr txBox="1"/>
          <p:nvPr>
            <p:ph idx="3" type="body"/>
          </p:nvPr>
        </p:nvSpPr>
        <p:spPr>
          <a:xfrm>
            <a:off x="671514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b="1" i="0"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62"/>
          <p:cNvSpPr txBox="1"/>
          <p:nvPr>
            <p:ph idx="4" type="body"/>
          </p:nvPr>
        </p:nvSpPr>
        <p:spPr>
          <a:xfrm>
            <a:off x="671513" y="2882235"/>
            <a:ext cx="8131144" cy="4853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6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3"/>
          <p:cNvSpPr txBox="1"/>
          <p:nvPr>
            <p:ph idx="1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63"/>
          <p:cNvSpPr txBox="1"/>
          <p:nvPr>
            <p:ph idx="2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63"/>
          <p:cNvSpPr txBox="1"/>
          <p:nvPr>
            <p:ph idx="3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63"/>
          <p:cNvSpPr txBox="1"/>
          <p:nvPr>
            <p:ph idx="4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63"/>
          <p:cNvSpPr txBox="1"/>
          <p:nvPr>
            <p:ph idx="5" type="body"/>
          </p:nvPr>
        </p:nvSpPr>
        <p:spPr>
          <a:xfrm>
            <a:off x="680012" y="3864033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63"/>
          <p:cNvSpPr txBox="1"/>
          <p:nvPr>
            <p:ph idx="6" type="body"/>
          </p:nvPr>
        </p:nvSpPr>
        <p:spPr>
          <a:xfrm>
            <a:off x="680011" y="5058095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63"/>
          <p:cNvSpPr txBox="1"/>
          <p:nvPr>
            <p:ph idx="7" type="body"/>
          </p:nvPr>
        </p:nvSpPr>
        <p:spPr>
          <a:xfrm>
            <a:off x="678673" y="1773238"/>
            <a:ext cx="5239525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63"/>
          <p:cNvSpPr txBox="1"/>
          <p:nvPr>
            <p:ph idx="8" type="body"/>
          </p:nvPr>
        </p:nvSpPr>
        <p:spPr>
          <a:xfrm>
            <a:off x="678673" y="2967300"/>
            <a:ext cx="5239525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4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64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64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64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64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64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64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64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64"/>
          <p:cNvSpPr txBox="1"/>
          <p:nvPr>
            <p:ph idx="9" type="body"/>
          </p:nvPr>
        </p:nvSpPr>
        <p:spPr>
          <a:xfrm>
            <a:off x="668348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6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64"/>
          <p:cNvSpPr txBox="1"/>
          <p:nvPr>
            <p:ph type="title"/>
          </p:nvPr>
        </p:nvSpPr>
        <p:spPr>
          <a:xfrm>
            <a:off x="677334" y="692150"/>
            <a:ext cx="3366029" cy="1601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5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65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65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65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65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65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65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65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65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65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65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65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65"/>
          <p:cNvSpPr txBox="1"/>
          <p:nvPr>
            <p:ph idx="16" type="body"/>
          </p:nvPr>
        </p:nvSpPr>
        <p:spPr>
          <a:xfrm>
            <a:off x="671513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65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6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6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66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66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66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66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66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66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66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66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66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66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66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66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66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66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66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66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66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66"/>
          <p:cNvSpPr txBox="1"/>
          <p:nvPr>
            <p:ph idx="22" type="body"/>
          </p:nvPr>
        </p:nvSpPr>
        <p:spPr>
          <a:xfrm>
            <a:off x="671513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66"/>
          <p:cNvSpPr txBox="1"/>
          <p:nvPr>
            <p:ph type="title"/>
          </p:nvPr>
        </p:nvSpPr>
        <p:spPr>
          <a:xfrm>
            <a:off x="677334" y="692150"/>
            <a:ext cx="3366029" cy="1601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6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/>
          <p:nvPr>
            <p:ph idx="1" type="body"/>
          </p:nvPr>
        </p:nvSpPr>
        <p:spPr>
          <a:xfrm>
            <a:off x="671513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67"/>
          <p:cNvSpPr txBox="1"/>
          <p:nvPr>
            <p:ph idx="2" type="body"/>
          </p:nvPr>
        </p:nvSpPr>
        <p:spPr>
          <a:xfrm>
            <a:off x="671513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67"/>
          <p:cNvSpPr txBox="1"/>
          <p:nvPr>
            <p:ph idx="3" type="body"/>
          </p:nvPr>
        </p:nvSpPr>
        <p:spPr>
          <a:xfrm>
            <a:off x="3433450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67"/>
          <p:cNvSpPr txBox="1"/>
          <p:nvPr>
            <p:ph idx="4" type="body"/>
          </p:nvPr>
        </p:nvSpPr>
        <p:spPr>
          <a:xfrm>
            <a:off x="3433450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67"/>
          <p:cNvSpPr txBox="1"/>
          <p:nvPr>
            <p:ph idx="5" type="body"/>
          </p:nvPr>
        </p:nvSpPr>
        <p:spPr>
          <a:xfrm>
            <a:off x="6195388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67"/>
          <p:cNvSpPr txBox="1"/>
          <p:nvPr>
            <p:ph idx="6" type="body"/>
          </p:nvPr>
        </p:nvSpPr>
        <p:spPr>
          <a:xfrm>
            <a:off x="6195388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67"/>
          <p:cNvSpPr txBox="1"/>
          <p:nvPr>
            <p:ph idx="7" type="body"/>
          </p:nvPr>
        </p:nvSpPr>
        <p:spPr>
          <a:xfrm>
            <a:off x="8957326" y="2052229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67"/>
          <p:cNvSpPr txBox="1"/>
          <p:nvPr>
            <p:ph idx="8" type="body"/>
          </p:nvPr>
        </p:nvSpPr>
        <p:spPr>
          <a:xfrm>
            <a:off x="8957326" y="2947811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67"/>
          <p:cNvSpPr txBox="1"/>
          <p:nvPr>
            <p:ph idx="9" type="body"/>
          </p:nvPr>
        </p:nvSpPr>
        <p:spPr>
          <a:xfrm>
            <a:off x="671513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67"/>
          <p:cNvSpPr txBox="1"/>
          <p:nvPr>
            <p:ph idx="13" type="body"/>
          </p:nvPr>
        </p:nvSpPr>
        <p:spPr>
          <a:xfrm>
            <a:off x="671513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67"/>
          <p:cNvSpPr txBox="1"/>
          <p:nvPr>
            <p:ph idx="14" type="body"/>
          </p:nvPr>
        </p:nvSpPr>
        <p:spPr>
          <a:xfrm>
            <a:off x="3433450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67"/>
          <p:cNvSpPr txBox="1"/>
          <p:nvPr>
            <p:ph idx="15" type="body"/>
          </p:nvPr>
        </p:nvSpPr>
        <p:spPr>
          <a:xfrm>
            <a:off x="3433450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67"/>
          <p:cNvSpPr txBox="1"/>
          <p:nvPr>
            <p:ph idx="16" type="body"/>
          </p:nvPr>
        </p:nvSpPr>
        <p:spPr>
          <a:xfrm>
            <a:off x="6195388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67"/>
          <p:cNvSpPr txBox="1"/>
          <p:nvPr>
            <p:ph idx="17" type="body"/>
          </p:nvPr>
        </p:nvSpPr>
        <p:spPr>
          <a:xfrm>
            <a:off x="6195388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67"/>
          <p:cNvSpPr txBox="1"/>
          <p:nvPr>
            <p:ph idx="18" type="body"/>
          </p:nvPr>
        </p:nvSpPr>
        <p:spPr>
          <a:xfrm>
            <a:off x="8957326" y="4142061"/>
            <a:ext cx="257586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67"/>
          <p:cNvSpPr txBox="1"/>
          <p:nvPr>
            <p:ph idx="19" type="body"/>
          </p:nvPr>
        </p:nvSpPr>
        <p:spPr>
          <a:xfrm>
            <a:off x="8957326" y="5031926"/>
            <a:ext cx="257586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67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67"/>
          <p:cNvSpPr txBox="1"/>
          <p:nvPr>
            <p:ph type="title"/>
          </p:nvPr>
        </p:nvSpPr>
        <p:spPr>
          <a:xfrm>
            <a:off x="677334" y="692150"/>
            <a:ext cx="10868554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8"/>
          <p:cNvSpPr/>
          <p:nvPr>
            <p:ph idx="2" type="pic"/>
          </p:nvPr>
        </p:nvSpPr>
        <p:spPr>
          <a:xfrm>
            <a:off x="7767579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6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68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68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9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6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69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7" name="Google Shape;23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8754" y="692150"/>
            <a:ext cx="2655710" cy="5508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69"/>
          <p:cNvSpPr/>
          <p:nvPr>
            <p:ph idx="2" type="pic"/>
          </p:nvPr>
        </p:nvSpPr>
        <p:spPr>
          <a:xfrm>
            <a:off x="905789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39" name="Google Shape;23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0412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9"/>
          <p:cNvSpPr/>
          <p:nvPr>
            <p:ph idx="3" type="pic"/>
          </p:nvPr>
        </p:nvSpPr>
        <p:spPr>
          <a:xfrm>
            <a:off x="634326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70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70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5" name="Google Shape;24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0574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70"/>
          <p:cNvSpPr/>
          <p:nvPr>
            <p:ph idx="2" type="pic"/>
          </p:nvPr>
        </p:nvSpPr>
        <p:spPr>
          <a:xfrm>
            <a:off x="3469713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47" name="Google Shape;24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949" y="692150"/>
            <a:ext cx="2655710" cy="55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0"/>
          <p:cNvSpPr/>
          <p:nvPr>
            <p:ph idx="3" type="pic"/>
          </p:nvPr>
        </p:nvSpPr>
        <p:spPr>
          <a:xfrm>
            <a:off x="755088" y="1009595"/>
            <a:ext cx="2389452" cy="5034018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69215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71"/>
          <p:cNvSpPr/>
          <p:nvPr>
            <p:ph idx="2" type="pic"/>
          </p:nvPr>
        </p:nvSpPr>
        <p:spPr>
          <a:xfrm>
            <a:off x="7274309" y="117052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7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71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71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5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72"/>
          <p:cNvSpPr txBox="1"/>
          <p:nvPr>
            <p:ph idx="1" type="body"/>
          </p:nvPr>
        </p:nvSpPr>
        <p:spPr>
          <a:xfrm>
            <a:off x="671514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72"/>
          <p:cNvSpPr txBox="1"/>
          <p:nvPr>
            <p:ph type="title"/>
          </p:nvPr>
        </p:nvSpPr>
        <p:spPr>
          <a:xfrm>
            <a:off x="677334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9" name="Google Shape;259;p72"/>
          <p:cNvGrpSpPr/>
          <p:nvPr/>
        </p:nvGrpSpPr>
        <p:grpSpPr>
          <a:xfrm>
            <a:off x="8616940" y="452282"/>
            <a:ext cx="3169715" cy="5991381"/>
            <a:chOff x="7488229" y="591001"/>
            <a:chExt cx="2987144" cy="5646287"/>
          </a:xfrm>
        </p:grpSpPr>
        <p:sp>
          <p:nvSpPr>
            <p:cNvPr id="260" name="Google Shape;260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1" name="Google Shape;261;p7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29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72"/>
          <p:cNvSpPr/>
          <p:nvPr>
            <p:ph idx="2" type="pic"/>
          </p:nvPr>
        </p:nvSpPr>
        <p:spPr>
          <a:xfrm>
            <a:off x="89890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63" name="Google Shape;263;p72"/>
          <p:cNvGrpSpPr/>
          <p:nvPr/>
        </p:nvGrpSpPr>
        <p:grpSpPr>
          <a:xfrm>
            <a:off x="5750197" y="452282"/>
            <a:ext cx="3169715" cy="5991381"/>
            <a:chOff x="7488230" y="591001"/>
            <a:chExt cx="2987144" cy="5646287"/>
          </a:xfrm>
        </p:grpSpPr>
        <p:sp>
          <p:nvSpPr>
            <p:cNvPr id="264" name="Google Shape;264;p72"/>
            <p:cNvSpPr/>
            <p:nvPr/>
          </p:nvSpPr>
          <p:spPr>
            <a:xfrm>
              <a:off x="7796469" y="917781"/>
              <a:ext cx="2370667" cy="5014561"/>
            </a:xfrm>
            <a:prstGeom prst="roundRect">
              <a:avLst>
                <a:gd fmla="val 9524" name="adj"/>
              </a:avLst>
            </a:prstGeom>
            <a:solidFill>
              <a:schemeClr val="dk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5" name="Google Shape;265;p7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488230" y="591001"/>
              <a:ext cx="2987144" cy="56462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72"/>
          <p:cNvSpPr/>
          <p:nvPr>
            <p:ph idx="3" type="pic"/>
          </p:nvPr>
        </p:nvSpPr>
        <p:spPr>
          <a:xfrm>
            <a:off x="61222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3"/>
          <p:cNvSpPr/>
          <p:nvPr/>
        </p:nvSpPr>
        <p:spPr>
          <a:xfrm>
            <a:off x="36227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3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73"/>
          <p:cNvSpPr txBox="1"/>
          <p:nvPr>
            <p:ph idx="1" type="body"/>
          </p:nvPr>
        </p:nvSpPr>
        <p:spPr>
          <a:xfrm>
            <a:off x="6850065" y="2055970"/>
            <a:ext cx="466301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73"/>
          <p:cNvSpPr txBox="1"/>
          <p:nvPr>
            <p:ph type="title"/>
          </p:nvPr>
        </p:nvSpPr>
        <p:spPr>
          <a:xfrm>
            <a:off x="6855885" y="692150"/>
            <a:ext cx="466301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73"/>
          <p:cNvSpPr/>
          <p:nvPr>
            <p:ph idx="2" type="pic"/>
          </p:nvPr>
        </p:nvSpPr>
        <p:spPr>
          <a:xfrm>
            <a:off x="36677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73"/>
          <p:cNvSpPr/>
          <p:nvPr/>
        </p:nvSpPr>
        <p:spPr>
          <a:xfrm>
            <a:off x="755975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73"/>
          <p:cNvSpPr/>
          <p:nvPr>
            <p:ph idx="3" type="pic"/>
          </p:nvPr>
        </p:nvSpPr>
        <p:spPr>
          <a:xfrm>
            <a:off x="800987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75" name="Google Shape;275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956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897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4"/>
          <p:cNvSpPr/>
          <p:nvPr/>
        </p:nvSpPr>
        <p:spPr>
          <a:xfrm>
            <a:off x="7508394" y="991396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4"/>
          <p:cNvSpPr/>
          <p:nvPr>
            <p:ph idx="2" type="pic"/>
          </p:nvPr>
        </p:nvSpPr>
        <p:spPr>
          <a:xfrm>
            <a:off x="7530643" y="991396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74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74"/>
          <p:cNvSpPr txBox="1"/>
          <p:nvPr>
            <p:ph idx="1" type="body"/>
          </p:nvPr>
        </p:nvSpPr>
        <p:spPr>
          <a:xfrm>
            <a:off x="671514" y="2055970"/>
            <a:ext cx="542448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74"/>
          <p:cNvSpPr txBox="1"/>
          <p:nvPr>
            <p:ph type="title"/>
          </p:nvPr>
        </p:nvSpPr>
        <p:spPr>
          <a:xfrm>
            <a:off x="677334" y="692150"/>
            <a:ext cx="542448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9061" y="498013"/>
            <a:ext cx="4303545" cy="813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/>
          <p:nvPr>
            <p:ph idx="2" type="pic"/>
          </p:nvPr>
        </p:nvSpPr>
        <p:spPr>
          <a:xfrm>
            <a:off x="5671080" y="2083205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286" name="Google Shape;286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6900" y="1773238"/>
            <a:ext cx="5868988" cy="309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5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75"/>
          <p:cNvSpPr txBox="1"/>
          <p:nvPr>
            <p:ph idx="1" type="body"/>
          </p:nvPr>
        </p:nvSpPr>
        <p:spPr>
          <a:xfrm>
            <a:off x="671514" y="177323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75"/>
          <p:cNvSpPr txBox="1"/>
          <p:nvPr>
            <p:ph type="title"/>
          </p:nvPr>
        </p:nvSpPr>
        <p:spPr>
          <a:xfrm>
            <a:off x="677334" y="692150"/>
            <a:ext cx="10868554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6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2" name="Google Shape;292;p76"/>
          <p:cNvSpPr txBox="1"/>
          <p:nvPr>
            <p:ph idx="11" type="ftr"/>
          </p:nvPr>
        </p:nvSpPr>
        <p:spPr>
          <a:xfrm>
            <a:off x="671514" y="167981"/>
            <a:ext cx="4663017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76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76"/>
          <p:cNvSpPr txBox="1"/>
          <p:nvPr>
            <p:ph idx="1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7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97" name="Google Shape;297;p77"/>
          <p:cNvSpPr txBox="1"/>
          <p:nvPr>
            <p:ph type="title"/>
          </p:nvPr>
        </p:nvSpPr>
        <p:spPr>
          <a:xfrm>
            <a:off x="6870171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77"/>
          <p:cNvSpPr txBox="1"/>
          <p:nvPr>
            <p:ph idx="1" type="body"/>
          </p:nvPr>
        </p:nvSpPr>
        <p:spPr>
          <a:xfrm>
            <a:off x="6864351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/>
          <p:nvPr>
            <p:ph idx="2" type="pic"/>
          </p:nvPr>
        </p:nvSpPr>
        <p:spPr>
          <a:xfrm>
            <a:off x="6096000" y="692151"/>
            <a:ext cx="5437188" cy="4182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1" name="Google Shape;301;p78"/>
          <p:cNvSpPr txBox="1"/>
          <p:nvPr>
            <p:ph idx="1" type="body"/>
          </p:nvPr>
        </p:nvSpPr>
        <p:spPr>
          <a:xfrm>
            <a:off x="6096000" y="5147214"/>
            <a:ext cx="5449888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78"/>
          <p:cNvSpPr txBox="1"/>
          <p:nvPr>
            <p:ph idx="3" type="body"/>
          </p:nvPr>
        </p:nvSpPr>
        <p:spPr>
          <a:xfrm>
            <a:off x="6096000" y="5553075"/>
            <a:ext cx="5449888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7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78"/>
          <p:cNvSpPr txBox="1"/>
          <p:nvPr>
            <p:ph type="title"/>
          </p:nvPr>
        </p:nvSpPr>
        <p:spPr>
          <a:xfrm>
            <a:off x="677334" y="692150"/>
            <a:ext cx="4663017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78"/>
          <p:cNvSpPr txBox="1"/>
          <p:nvPr>
            <p:ph idx="4" type="body"/>
          </p:nvPr>
        </p:nvSpPr>
        <p:spPr>
          <a:xfrm>
            <a:off x="671514" y="2018599"/>
            <a:ext cx="4649786" cy="418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9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08" name="Google Shape;308;p79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79"/>
          <p:cNvSpPr txBox="1"/>
          <p:nvPr>
            <p:ph idx="1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7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0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80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80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80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80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80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80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80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80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80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80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80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80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80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80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80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80"/>
          <p:cNvSpPr txBox="1"/>
          <p:nvPr>
            <p:ph idx="1" type="body"/>
          </p:nvPr>
        </p:nvSpPr>
        <p:spPr>
          <a:xfrm>
            <a:off x="671513" y="2550946"/>
            <a:ext cx="337185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9" name="Google Shape;329;p80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80"/>
          <p:cNvSpPr txBox="1"/>
          <p:nvPr>
            <p:ph type="title"/>
          </p:nvPr>
        </p:nvSpPr>
        <p:spPr>
          <a:xfrm>
            <a:off x="677334" y="692149"/>
            <a:ext cx="3366029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1"/>
          <p:cNvSpPr txBox="1"/>
          <p:nvPr/>
        </p:nvSpPr>
        <p:spPr>
          <a:xfrm>
            <a:off x="3013869" y="-1049149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81"/>
          <p:cNvSpPr txBox="1"/>
          <p:nvPr>
            <p:ph idx="1" type="body"/>
          </p:nvPr>
        </p:nvSpPr>
        <p:spPr>
          <a:xfrm>
            <a:off x="5346702" y="711409"/>
            <a:ext cx="619918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81"/>
          <p:cNvSpPr/>
          <p:nvPr>
            <p:ph idx="2" type="pic"/>
          </p:nvPr>
        </p:nvSpPr>
        <p:spPr>
          <a:xfrm>
            <a:off x="671513" y="800101"/>
            <a:ext cx="3370771" cy="33715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35" name="Google Shape;335;p81"/>
          <p:cNvSpPr txBox="1"/>
          <p:nvPr>
            <p:ph idx="3" type="body"/>
          </p:nvPr>
        </p:nvSpPr>
        <p:spPr>
          <a:xfrm>
            <a:off x="672592" y="4580422"/>
            <a:ext cx="3372026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81"/>
          <p:cNvSpPr txBox="1"/>
          <p:nvPr>
            <p:ph idx="4" type="body"/>
          </p:nvPr>
        </p:nvSpPr>
        <p:spPr>
          <a:xfrm>
            <a:off x="672592" y="5490168"/>
            <a:ext cx="3370771" cy="710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81"/>
          <p:cNvSpPr txBox="1"/>
          <p:nvPr>
            <p:ph idx="5" type="body"/>
          </p:nvPr>
        </p:nvSpPr>
        <p:spPr>
          <a:xfrm>
            <a:off x="5346701" y="1983399"/>
            <a:ext cx="6194151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8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6"/>
          <p:cNvSpPr txBox="1"/>
          <p:nvPr>
            <p:ph idx="1" type="body"/>
          </p:nvPr>
        </p:nvSpPr>
        <p:spPr>
          <a:xfrm>
            <a:off x="677334" y="1773238"/>
            <a:ext cx="5304365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46"/>
          <p:cNvSpPr txBox="1"/>
          <p:nvPr>
            <p:ph idx="2" type="body"/>
          </p:nvPr>
        </p:nvSpPr>
        <p:spPr>
          <a:xfrm>
            <a:off x="6228824" y="1773239"/>
            <a:ext cx="5304364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46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6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без фото">
  <p:cSld name="Цитата без фото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2"/>
          <p:cNvSpPr txBox="1"/>
          <p:nvPr>
            <p:ph idx="1" type="body"/>
          </p:nvPr>
        </p:nvSpPr>
        <p:spPr>
          <a:xfrm>
            <a:off x="3359150" y="692151"/>
            <a:ext cx="8174038" cy="1609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82"/>
          <p:cNvSpPr txBox="1"/>
          <p:nvPr>
            <p:ph idx="2" type="body"/>
          </p:nvPr>
        </p:nvSpPr>
        <p:spPr>
          <a:xfrm>
            <a:off x="3359150" y="5738829"/>
            <a:ext cx="8200516" cy="46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82"/>
          <p:cNvSpPr txBox="1"/>
          <p:nvPr>
            <p:ph idx="3" type="body"/>
          </p:nvPr>
        </p:nvSpPr>
        <p:spPr>
          <a:xfrm>
            <a:off x="3366814" y="2459421"/>
            <a:ext cx="8174038" cy="1609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Play"/>
                <a:ea typeface="Play"/>
                <a:cs typeface="Play"/>
                <a:sym typeface="Play"/>
              </a:defRPr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 sz="1800">
                <a:latin typeface="Play"/>
                <a:ea typeface="Play"/>
                <a:cs typeface="Play"/>
                <a:sym typeface="Play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82"/>
          <p:cNvSpPr txBox="1"/>
          <p:nvPr/>
        </p:nvSpPr>
        <p:spPr>
          <a:xfrm>
            <a:off x="544512" y="-1049150"/>
            <a:ext cx="2058988" cy="447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00"/>
              <a:buFont typeface="Arial"/>
              <a:buNone/>
            </a:pPr>
            <a:r>
              <a:rPr b="1" i="0" lang="ru-RU" sz="288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8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83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83"/>
          <p:cNvSpPr txBox="1"/>
          <p:nvPr>
            <p:ph type="title"/>
          </p:nvPr>
        </p:nvSpPr>
        <p:spPr>
          <a:xfrm>
            <a:off x="620713" y="583317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8" name="Google Shape;348;p83"/>
          <p:cNvGrpSpPr/>
          <p:nvPr/>
        </p:nvGrpSpPr>
        <p:grpSpPr>
          <a:xfrm>
            <a:off x="658071" y="5503765"/>
            <a:ext cx="697010" cy="697010"/>
            <a:chOff x="658071" y="5503765"/>
            <a:chExt cx="697010" cy="697010"/>
          </a:xfrm>
        </p:grpSpPr>
        <p:grpSp>
          <p:nvGrpSpPr>
            <p:cNvPr id="349" name="Google Shape;349;p83"/>
            <p:cNvGrpSpPr/>
            <p:nvPr/>
          </p:nvGrpSpPr>
          <p:grpSpPr>
            <a:xfrm>
              <a:off x="658071" y="5503765"/>
              <a:ext cx="697010" cy="697010"/>
              <a:chOff x="5619750" y="2952750"/>
              <a:chExt cx="952500" cy="952500"/>
            </a:xfrm>
          </p:grpSpPr>
          <p:sp>
            <p:nvSpPr>
              <p:cNvPr id="350" name="Google Shape;350;p83"/>
              <p:cNvSpPr/>
              <p:nvPr/>
            </p:nvSpPr>
            <p:spPr>
              <a:xfrm>
                <a:off x="5619750" y="2952750"/>
                <a:ext cx="952500" cy="952500"/>
              </a:xfrm>
              <a:custGeom>
                <a:rect b="b" l="l" r="r" t="t"/>
                <a:pathLst>
                  <a:path extrusionOk="0" h="952500" w="952500">
                    <a:moveTo>
                      <a:pt x="0" y="457200"/>
                    </a:moveTo>
                    <a:cubicBezTo>
                      <a:pt x="0" y="241674"/>
                      <a:pt x="0" y="133911"/>
                      <a:pt x="66955" y="66955"/>
                    </a:cubicBezTo>
                    <a:cubicBezTo>
                      <a:pt x="133911" y="0"/>
                      <a:pt x="241674" y="0"/>
                      <a:pt x="457200" y="0"/>
                    </a:cubicBezTo>
                    <a:lnTo>
                      <a:pt x="495300" y="0"/>
                    </a:lnTo>
                    <a:cubicBezTo>
                      <a:pt x="710826" y="0"/>
                      <a:pt x="818589" y="0"/>
                      <a:pt x="885545" y="66955"/>
                    </a:cubicBezTo>
                    <a:cubicBezTo>
                      <a:pt x="952500" y="133911"/>
                      <a:pt x="952500" y="241674"/>
                      <a:pt x="952500" y="457200"/>
                    </a:cubicBezTo>
                    <a:lnTo>
                      <a:pt x="952500" y="495300"/>
                    </a:lnTo>
                    <a:cubicBezTo>
                      <a:pt x="952500" y="710826"/>
                      <a:pt x="952500" y="818589"/>
                      <a:pt x="885545" y="885545"/>
                    </a:cubicBezTo>
                    <a:cubicBezTo>
                      <a:pt x="818589" y="952500"/>
                      <a:pt x="710826" y="952500"/>
                      <a:pt x="495300" y="952500"/>
                    </a:cubicBezTo>
                    <a:lnTo>
                      <a:pt x="457200" y="952500"/>
                    </a:lnTo>
                    <a:cubicBezTo>
                      <a:pt x="241674" y="952500"/>
                      <a:pt x="133911" y="952500"/>
                      <a:pt x="66955" y="885545"/>
                    </a:cubicBezTo>
                    <a:cubicBezTo>
                      <a:pt x="0" y="818589"/>
                      <a:pt x="0" y="710826"/>
                      <a:pt x="0" y="495300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83"/>
              <p:cNvSpPr/>
              <p:nvPr/>
            </p:nvSpPr>
            <p:spPr>
              <a:xfrm>
                <a:off x="5780486" y="3242471"/>
                <a:ext cx="635397" cy="396478"/>
              </a:xfrm>
              <a:custGeom>
                <a:rect b="b" l="l" r="r" t="t"/>
                <a:pathLst>
                  <a:path extrusionOk="0" h="396478" w="635397">
                    <a:moveTo>
                      <a:pt x="346075" y="396478"/>
                    </a:moveTo>
                    <a:cubicBezTo>
                      <a:pt x="128984" y="396478"/>
                      <a:pt x="5160" y="247650"/>
                      <a:pt x="0" y="0"/>
                    </a:cubicBezTo>
                    <a:lnTo>
                      <a:pt x="108744" y="0"/>
                    </a:lnTo>
                    <a:cubicBezTo>
                      <a:pt x="112316" y="181768"/>
                      <a:pt x="192483" y="258762"/>
                      <a:pt x="255982" y="274637"/>
                    </a:cubicBezTo>
                    <a:lnTo>
                      <a:pt x="255982" y="0"/>
                    </a:lnTo>
                    <a:lnTo>
                      <a:pt x="358380" y="0"/>
                    </a:lnTo>
                    <a:lnTo>
                      <a:pt x="358380" y="156764"/>
                    </a:lnTo>
                    <a:cubicBezTo>
                      <a:pt x="421086" y="150018"/>
                      <a:pt x="486959" y="78581"/>
                      <a:pt x="509185" y="0"/>
                    </a:cubicBezTo>
                    <a:lnTo>
                      <a:pt x="611581" y="0"/>
                    </a:lnTo>
                    <a:cubicBezTo>
                      <a:pt x="594515" y="96838"/>
                      <a:pt x="523078" y="168274"/>
                      <a:pt x="472278" y="197643"/>
                    </a:cubicBezTo>
                    <a:cubicBezTo>
                      <a:pt x="523078" y="221455"/>
                      <a:pt x="604441" y="283765"/>
                      <a:pt x="635398" y="396478"/>
                    </a:cubicBezTo>
                    <a:lnTo>
                      <a:pt x="522682" y="396478"/>
                    </a:lnTo>
                    <a:cubicBezTo>
                      <a:pt x="498472" y="321072"/>
                      <a:pt x="438152" y="262731"/>
                      <a:pt x="358380" y="254793"/>
                    </a:cubicBezTo>
                    <a:lnTo>
                      <a:pt x="358380" y="396478"/>
                    </a:lnTo>
                    <a:lnTo>
                      <a:pt x="346075" y="3964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83"/>
            <p:cNvSpPr/>
            <p:nvPr/>
          </p:nvSpPr>
          <p:spPr>
            <a:xfrm>
              <a:off x="775543" y="5715464"/>
              <a:ext cx="463247" cy="290797"/>
            </a:xfrm>
            <a:custGeom>
              <a:rect b="b" l="l" r="r" t="t"/>
              <a:pathLst>
                <a:path extrusionOk="0" h="540569" w="861139">
                  <a:moveTo>
                    <a:pt x="145891" y="17950"/>
                  </a:moveTo>
                  <a:cubicBezTo>
                    <a:pt x="146101" y="13261"/>
                    <a:pt x="145084" y="8599"/>
                    <a:pt x="142940" y="4425"/>
                  </a:cubicBezTo>
                  <a:cubicBezTo>
                    <a:pt x="142190" y="3401"/>
                    <a:pt x="141254" y="2529"/>
                    <a:pt x="140181" y="1853"/>
                  </a:cubicBezTo>
                  <a:cubicBezTo>
                    <a:pt x="135948" y="192"/>
                    <a:pt x="131363" y="-365"/>
                    <a:pt x="126857" y="234"/>
                  </a:cubicBezTo>
                  <a:lnTo>
                    <a:pt x="17126" y="233"/>
                  </a:lnTo>
                  <a:cubicBezTo>
                    <a:pt x="9798" y="233"/>
                    <a:pt x="6087" y="233"/>
                    <a:pt x="3612" y="2043"/>
                  </a:cubicBezTo>
                  <a:cubicBezTo>
                    <a:pt x="2570" y="2811"/>
                    <a:pt x="1696" y="3783"/>
                    <a:pt x="1043" y="4901"/>
                  </a:cubicBezTo>
                  <a:cubicBezTo>
                    <a:pt x="-575" y="7568"/>
                    <a:pt x="-99" y="11378"/>
                    <a:pt x="1043" y="18807"/>
                  </a:cubicBezTo>
                  <a:cubicBezTo>
                    <a:pt x="58144" y="517250"/>
                    <a:pt x="345747" y="539063"/>
                    <a:pt x="473369" y="540015"/>
                  </a:cubicBezTo>
                  <a:cubicBezTo>
                    <a:pt x="480031" y="540015"/>
                    <a:pt x="482886" y="540015"/>
                    <a:pt x="485741" y="538396"/>
                  </a:cubicBezTo>
                  <a:cubicBezTo>
                    <a:pt x="486703" y="537720"/>
                    <a:pt x="487540" y="536882"/>
                    <a:pt x="488216" y="535919"/>
                  </a:cubicBezTo>
                  <a:cubicBezTo>
                    <a:pt x="489929" y="533538"/>
                    <a:pt x="489929" y="530109"/>
                    <a:pt x="489929" y="523442"/>
                  </a:cubicBezTo>
                  <a:lnTo>
                    <a:pt x="489929" y="346086"/>
                  </a:lnTo>
                  <a:cubicBezTo>
                    <a:pt x="642200" y="372566"/>
                    <a:pt x="695019" y="485723"/>
                    <a:pt x="708819" y="526109"/>
                  </a:cubicBezTo>
                  <a:cubicBezTo>
                    <a:pt x="709826" y="530186"/>
                    <a:pt x="711603" y="534034"/>
                    <a:pt x="714053" y="537444"/>
                  </a:cubicBezTo>
                  <a:cubicBezTo>
                    <a:pt x="714823" y="538162"/>
                    <a:pt x="715687" y="538771"/>
                    <a:pt x="716623" y="539253"/>
                  </a:cubicBezTo>
                  <a:cubicBezTo>
                    <a:pt x="720403" y="540443"/>
                    <a:pt x="724390" y="540832"/>
                    <a:pt x="728329" y="540396"/>
                  </a:cubicBezTo>
                  <a:lnTo>
                    <a:pt x="842532" y="540396"/>
                  </a:lnTo>
                  <a:cubicBezTo>
                    <a:pt x="851098" y="540396"/>
                    <a:pt x="855475" y="540396"/>
                    <a:pt x="858140" y="538110"/>
                  </a:cubicBezTo>
                  <a:cubicBezTo>
                    <a:pt x="859182" y="537141"/>
                    <a:pt x="860022" y="535976"/>
                    <a:pt x="860615" y="534681"/>
                  </a:cubicBezTo>
                  <a:cubicBezTo>
                    <a:pt x="861947" y="531443"/>
                    <a:pt x="860615" y="527347"/>
                    <a:pt x="858045" y="519346"/>
                  </a:cubicBezTo>
                  <a:cubicBezTo>
                    <a:pt x="792283" y="318464"/>
                    <a:pt x="646007" y="270458"/>
                    <a:pt x="646007" y="270458"/>
                  </a:cubicBezTo>
                  <a:cubicBezTo>
                    <a:pt x="738996" y="214770"/>
                    <a:pt x="806859" y="125244"/>
                    <a:pt x="835395" y="20617"/>
                  </a:cubicBezTo>
                  <a:cubicBezTo>
                    <a:pt x="837393" y="12997"/>
                    <a:pt x="838440" y="9187"/>
                    <a:pt x="837013" y="6044"/>
                  </a:cubicBezTo>
                  <a:cubicBezTo>
                    <a:pt x="836408" y="4812"/>
                    <a:pt x="835567" y="3712"/>
                    <a:pt x="834538" y="2805"/>
                  </a:cubicBezTo>
                  <a:cubicBezTo>
                    <a:pt x="831873" y="614"/>
                    <a:pt x="827781" y="614"/>
                    <a:pt x="819692" y="614"/>
                  </a:cubicBezTo>
                  <a:lnTo>
                    <a:pt x="708153" y="614"/>
                  </a:lnTo>
                  <a:cubicBezTo>
                    <a:pt x="704012" y="115"/>
                    <a:pt x="699813" y="571"/>
                    <a:pt x="695876" y="1948"/>
                  </a:cubicBezTo>
                  <a:cubicBezTo>
                    <a:pt x="694822" y="2449"/>
                    <a:pt x="693882" y="3162"/>
                    <a:pt x="693116" y="4043"/>
                  </a:cubicBezTo>
                  <a:cubicBezTo>
                    <a:pt x="690711" y="7816"/>
                    <a:pt x="689183" y="12079"/>
                    <a:pt x="688643" y="16521"/>
                  </a:cubicBezTo>
                  <a:cubicBezTo>
                    <a:pt x="664089" y="116248"/>
                    <a:pt x="556167" y="211212"/>
                    <a:pt x="489643" y="213784"/>
                  </a:cubicBezTo>
                  <a:lnTo>
                    <a:pt x="489643" y="19569"/>
                  </a:lnTo>
                  <a:cubicBezTo>
                    <a:pt x="489643" y="11854"/>
                    <a:pt x="489643" y="8044"/>
                    <a:pt x="487740" y="5282"/>
                  </a:cubicBezTo>
                  <a:cubicBezTo>
                    <a:pt x="486988" y="4148"/>
                    <a:pt x="486018" y="3176"/>
                    <a:pt x="484885" y="2424"/>
                  </a:cubicBezTo>
                  <a:cubicBezTo>
                    <a:pt x="480372" y="559"/>
                    <a:pt x="475444" y="-65"/>
                    <a:pt x="470609" y="614"/>
                  </a:cubicBezTo>
                  <a:lnTo>
                    <a:pt x="368302" y="614"/>
                  </a:lnTo>
                  <a:cubicBezTo>
                    <a:pt x="363499" y="-72"/>
                    <a:pt x="358599" y="554"/>
                    <a:pt x="354122" y="2424"/>
                  </a:cubicBezTo>
                  <a:cubicBezTo>
                    <a:pt x="352989" y="3176"/>
                    <a:pt x="352018" y="4148"/>
                    <a:pt x="351267" y="5282"/>
                  </a:cubicBezTo>
                  <a:cubicBezTo>
                    <a:pt x="349363" y="8044"/>
                    <a:pt x="349363" y="11854"/>
                    <a:pt x="349363" y="19569"/>
                  </a:cubicBezTo>
                  <a:lnTo>
                    <a:pt x="349363" y="375804"/>
                  </a:lnTo>
                  <a:cubicBezTo>
                    <a:pt x="349363" y="375804"/>
                    <a:pt x="177487" y="347134"/>
                    <a:pt x="145891" y="1795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84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4"/>
          <p:cNvSpPr txBox="1"/>
          <p:nvPr>
            <p:ph type="title"/>
          </p:nvPr>
        </p:nvSpPr>
        <p:spPr>
          <a:xfrm>
            <a:off x="620713" y="37248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84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84"/>
          <p:cNvSpPr txBox="1"/>
          <p:nvPr>
            <p:ph idx="1" type="body"/>
          </p:nvPr>
        </p:nvSpPr>
        <p:spPr>
          <a:xfrm>
            <a:off x="658813" y="5842000"/>
            <a:ext cx="5437187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9"/>
          <p:cNvSpPr/>
          <p:nvPr/>
        </p:nvSpPr>
        <p:spPr>
          <a:xfrm>
            <a:off x="7915319" y="799034"/>
            <a:ext cx="2515560" cy="5321045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9"/>
          <p:cNvSpPr/>
          <p:nvPr>
            <p:ph idx="2" type="pic"/>
          </p:nvPr>
        </p:nvSpPr>
        <p:spPr>
          <a:xfrm>
            <a:off x="7960331" y="795427"/>
            <a:ext cx="2428737" cy="529537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9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9"/>
          <p:cNvSpPr txBox="1"/>
          <p:nvPr>
            <p:ph idx="1" type="body"/>
          </p:nvPr>
        </p:nvSpPr>
        <p:spPr>
          <a:xfrm>
            <a:off x="671514" y="2055970"/>
            <a:ext cx="5418666" cy="41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type="title"/>
          </p:nvPr>
        </p:nvSpPr>
        <p:spPr>
          <a:xfrm>
            <a:off x="677334" y="692150"/>
            <a:ext cx="5418666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241" y="452282"/>
            <a:ext cx="3169715" cy="59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8"/>
          <p:cNvSpPr txBox="1"/>
          <p:nvPr>
            <p:ph idx="1" type="body"/>
          </p:nvPr>
        </p:nvSpPr>
        <p:spPr>
          <a:xfrm>
            <a:off x="6096000" y="692151"/>
            <a:ext cx="5437188" cy="5508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8"/>
          <p:cNvSpPr txBox="1"/>
          <p:nvPr>
            <p:ph type="title"/>
          </p:nvPr>
        </p:nvSpPr>
        <p:spPr>
          <a:xfrm>
            <a:off x="677334" y="692150"/>
            <a:ext cx="5165527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8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">
  <p:cSld name="Финальный с QR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53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3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3"/>
          <p:cNvSpPr/>
          <p:nvPr>
            <p:ph idx="2" type="pic"/>
          </p:nvPr>
        </p:nvSpPr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accen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50"/>
          <p:cNvPicPr preferRelativeResize="0"/>
          <p:nvPr/>
        </p:nvPicPr>
        <p:blipFill rotWithShape="1">
          <a:blip r:embed="rId2">
            <a:alphaModFix/>
          </a:blip>
          <a:srcRect b="9239" l="0" r="3105" t="4670"/>
          <a:stretch/>
        </p:blipFill>
        <p:spPr>
          <a:xfrm>
            <a:off x="6311900" y="-1"/>
            <a:ext cx="58801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0"/>
          <p:cNvSpPr txBox="1"/>
          <p:nvPr>
            <p:ph type="title"/>
          </p:nvPr>
        </p:nvSpPr>
        <p:spPr>
          <a:xfrm>
            <a:off x="603172" y="1119966"/>
            <a:ext cx="4621372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1"/>
          <p:cNvSpPr txBox="1"/>
          <p:nvPr>
            <p:ph idx="1" type="body"/>
          </p:nvPr>
        </p:nvSpPr>
        <p:spPr>
          <a:xfrm>
            <a:off x="671514" y="1773238"/>
            <a:ext cx="5135728" cy="4427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51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1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1"/>
          <p:cNvSpPr txBox="1"/>
          <p:nvPr>
            <p:ph idx="2" type="body"/>
          </p:nvPr>
        </p:nvSpPr>
        <p:spPr>
          <a:xfrm>
            <a:off x="6097339" y="3864033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51"/>
          <p:cNvSpPr txBox="1"/>
          <p:nvPr>
            <p:ph idx="3" type="body"/>
          </p:nvPr>
        </p:nvSpPr>
        <p:spPr>
          <a:xfrm>
            <a:off x="6097338" y="5058095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51"/>
          <p:cNvSpPr txBox="1"/>
          <p:nvPr>
            <p:ph idx="4" type="body"/>
          </p:nvPr>
        </p:nvSpPr>
        <p:spPr>
          <a:xfrm>
            <a:off x="6096000" y="1773238"/>
            <a:ext cx="54173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b="1" i="0" sz="8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51"/>
          <p:cNvSpPr txBox="1"/>
          <p:nvPr>
            <p:ph idx="5" type="body"/>
          </p:nvPr>
        </p:nvSpPr>
        <p:spPr>
          <a:xfrm>
            <a:off x="6096000" y="2967300"/>
            <a:ext cx="5417327" cy="35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2"/>
          <p:cNvSpPr txBox="1"/>
          <p:nvPr>
            <p:ph idx="1" type="body"/>
          </p:nvPr>
        </p:nvSpPr>
        <p:spPr>
          <a:xfrm>
            <a:off x="658813" y="1773238"/>
            <a:ext cx="10855852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2"/>
          <p:cNvSpPr txBox="1"/>
          <p:nvPr>
            <p:ph idx="11" type="ftr"/>
          </p:nvPr>
        </p:nvSpPr>
        <p:spPr>
          <a:xfrm>
            <a:off x="671513" y="167981"/>
            <a:ext cx="108743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" name="Google Shape;13;p42"/>
          <p:cNvGrpSpPr/>
          <p:nvPr/>
        </p:nvGrpSpPr>
        <p:grpSpPr>
          <a:xfrm>
            <a:off x="0" y="-114752"/>
            <a:ext cx="12188148" cy="64309"/>
            <a:chOff x="0" y="1773238"/>
            <a:chExt cx="12188148" cy="735184"/>
          </a:xfrm>
        </p:grpSpPr>
        <p:cxnSp>
          <p:nvCxnSpPr>
            <p:cNvPr id="14" name="Google Shape;1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" name="Google Shape;33;p42"/>
          <p:cNvGrpSpPr/>
          <p:nvPr/>
        </p:nvGrpSpPr>
        <p:grpSpPr>
          <a:xfrm>
            <a:off x="-3" y="6987088"/>
            <a:ext cx="12188148" cy="64309"/>
            <a:chOff x="0" y="1773238"/>
            <a:chExt cx="12188148" cy="735184"/>
          </a:xfrm>
        </p:grpSpPr>
        <p:cxnSp>
          <p:nvCxnSpPr>
            <p:cNvPr id="34" name="Google Shape;34;p42"/>
            <p:cNvCxnSpPr/>
            <p:nvPr/>
          </p:nvCxnSpPr>
          <p:spPr>
            <a:xfrm>
              <a:off x="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42"/>
            <p:cNvCxnSpPr/>
            <p:nvPr/>
          </p:nvCxnSpPr>
          <p:spPr>
            <a:xfrm>
              <a:off x="67711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42"/>
            <p:cNvCxnSpPr/>
            <p:nvPr/>
          </p:nvCxnSpPr>
          <p:spPr>
            <a:xfrm>
              <a:off x="135423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42"/>
            <p:cNvCxnSpPr/>
            <p:nvPr/>
          </p:nvCxnSpPr>
          <p:spPr>
            <a:xfrm>
              <a:off x="203135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42"/>
            <p:cNvCxnSpPr/>
            <p:nvPr/>
          </p:nvCxnSpPr>
          <p:spPr>
            <a:xfrm>
              <a:off x="270847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42"/>
            <p:cNvCxnSpPr/>
            <p:nvPr/>
          </p:nvCxnSpPr>
          <p:spPr>
            <a:xfrm>
              <a:off x="338559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42"/>
            <p:cNvCxnSpPr/>
            <p:nvPr/>
          </p:nvCxnSpPr>
          <p:spPr>
            <a:xfrm>
              <a:off x="406271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42"/>
            <p:cNvCxnSpPr/>
            <p:nvPr/>
          </p:nvCxnSpPr>
          <p:spPr>
            <a:xfrm>
              <a:off x="473983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42"/>
            <p:cNvCxnSpPr/>
            <p:nvPr/>
          </p:nvCxnSpPr>
          <p:spPr>
            <a:xfrm>
              <a:off x="5416952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42"/>
            <p:cNvCxnSpPr/>
            <p:nvPr/>
          </p:nvCxnSpPr>
          <p:spPr>
            <a:xfrm>
              <a:off x="6094071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42"/>
            <p:cNvCxnSpPr/>
            <p:nvPr/>
          </p:nvCxnSpPr>
          <p:spPr>
            <a:xfrm>
              <a:off x="6771190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42"/>
            <p:cNvCxnSpPr/>
            <p:nvPr/>
          </p:nvCxnSpPr>
          <p:spPr>
            <a:xfrm>
              <a:off x="7448309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42"/>
            <p:cNvCxnSpPr/>
            <p:nvPr/>
          </p:nvCxnSpPr>
          <p:spPr>
            <a:xfrm>
              <a:off x="812542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42"/>
            <p:cNvCxnSpPr/>
            <p:nvPr/>
          </p:nvCxnSpPr>
          <p:spPr>
            <a:xfrm>
              <a:off x="8802547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" name="Google Shape;48;p42"/>
            <p:cNvCxnSpPr/>
            <p:nvPr/>
          </p:nvCxnSpPr>
          <p:spPr>
            <a:xfrm>
              <a:off x="9479666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" name="Google Shape;49;p42"/>
            <p:cNvCxnSpPr/>
            <p:nvPr/>
          </p:nvCxnSpPr>
          <p:spPr>
            <a:xfrm>
              <a:off x="10156785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42"/>
            <p:cNvCxnSpPr/>
            <p:nvPr/>
          </p:nvCxnSpPr>
          <p:spPr>
            <a:xfrm>
              <a:off x="10833904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42"/>
            <p:cNvCxnSpPr/>
            <p:nvPr/>
          </p:nvCxnSpPr>
          <p:spPr>
            <a:xfrm>
              <a:off x="11511023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42"/>
            <p:cNvCxnSpPr/>
            <p:nvPr/>
          </p:nvCxnSpPr>
          <p:spPr>
            <a:xfrm>
              <a:off x="12188148" y="1773238"/>
              <a:ext cx="0" cy="735184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15">
          <p15:clr>
            <a:srgbClr val="FDE53C"/>
          </p15:clr>
        </p15:guide>
        <p15:guide id="2" pos="7265">
          <p15:clr>
            <a:srgbClr val="FDE53C"/>
          </p15:clr>
        </p15:guide>
        <p15:guide id="3" orient="horz" pos="3906">
          <p15:clr>
            <a:srgbClr val="FDE53C"/>
          </p15:clr>
        </p15:guide>
        <p15:guide id="4" pos="5110">
          <p15:clr>
            <a:srgbClr val="FDE53C"/>
          </p15:clr>
        </p15:guide>
        <p15:guide id="5" pos="2547">
          <p15:clr>
            <a:srgbClr val="FDE53C"/>
          </p15:clr>
        </p15:guide>
        <p15:guide id="6" pos="3840">
          <p15:clr>
            <a:srgbClr val="FDE53C"/>
          </p15:clr>
        </p15:guide>
        <p15:guide id="7" orient="horz" pos="436">
          <p15:clr>
            <a:srgbClr val="FDE53C"/>
          </p15:clr>
        </p15:guide>
        <p15:guide id="8" orient="horz" pos="1117">
          <p15:clr>
            <a:srgbClr val="FDE53C"/>
          </p15:clr>
        </p15:guide>
        <p15:guide id="9" pos="2116">
          <p15:clr>
            <a:srgbClr val="FDE53C"/>
          </p15:clr>
        </p15:guide>
        <p15:guide id="10" pos="554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hare.streamlit.io/cherninkiy/made21_fraud_detection_project/main/demo/demo.py" TargetMode="External"/><Relationship Id="rId4" Type="http://schemas.openxmlformats.org/officeDocument/2006/relationships/image" Target="../media/image6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jp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5" Type="http://schemas.openxmlformats.org/officeDocument/2006/relationships/image" Target="../media/image61.jpg"/><Relationship Id="rId6" Type="http://schemas.openxmlformats.org/officeDocument/2006/relationships/image" Target="../media/image59.jp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29.png"/><Relationship Id="rId11" Type="http://schemas.openxmlformats.org/officeDocument/2006/relationships/image" Target="../media/image32.png"/><Relationship Id="rId10" Type="http://schemas.openxmlformats.org/officeDocument/2006/relationships/image" Target="../media/image28.png"/><Relationship Id="rId13" Type="http://schemas.openxmlformats.org/officeDocument/2006/relationships/image" Target="../media/image37.png"/><Relationship Id="rId12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hyperlink" Target="https://docs.google.com/document/d/1Va3yVwSegv11tPH5zNdBgLJfxMwiLFPNLdeekdSRAoc/edit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35.png"/><Relationship Id="rId8" Type="http://schemas.openxmlformats.org/officeDocument/2006/relationships/image" Target="../media/image66.png"/><Relationship Id="rId11" Type="http://schemas.openxmlformats.org/officeDocument/2006/relationships/image" Target="../media/image42.png"/><Relationship Id="rId10" Type="http://schemas.openxmlformats.org/officeDocument/2006/relationships/image" Target="../media/image44.png"/><Relationship Id="rId12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"/>
          <p:cNvSpPr txBox="1"/>
          <p:nvPr>
            <p:ph idx="1" type="body"/>
          </p:nvPr>
        </p:nvSpPr>
        <p:spPr>
          <a:xfrm>
            <a:off x="658813" y="2789595"/>
            <a:ext cx="10223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ru-RU"/>
              <a:t>Автор идеи: Алексей Чернобровов</a:t>
            </a:r>
            <a:br>
              <a:rPr lang="ru-RU"/>
            </a:br>
            <a:r>
              <a:rPr lang="ru-RU"/>
              <a:t>Ментор: Алексей Чернобробов</a:t>
            </a:r>
            <a:br>
              <a:rPr lang="ru-RU"/>
            </a:br>
            <a:br>
              <a:rPr lang="ru-RU"/>
            </a:br>
            <a:r>
              <a:rPr lang="ru-RU"/>
              <a:t>Команда проекта: </a:t>
            </a:r>
            <a:br>
              <a:rPr lang="ru-RU"/>
            </a:br>
            <a:r>
              <a:rPr lang="ru-RU"/>
              <a:t>Дмитрий Черников</a:t>
            </a:r>
            <a:br>
              <a:rPr lang="ru-RU"/>
            </a:br>
            <a:r>
              <a:rPr lang="ru-RU"/>
              <a:t>Олег Черемисин</a:t>
            </a:r>
            <a:br>
              <a:rPr lang="ru-RU"/>
            </a:br>
            <a:r>
              <a:rPr lang="ru-RU"/>
              <a:t>Алексей Мышлянов</a:t>
            </a:r>
            <a:br>
              <a:rPr lang="ru-RU"/>
            </a:br>
            <a:r>
              <a:rPr lang="ru-RU"/>
              <a:t>Константин Елизаров</a:t>
            </a:r>
            <a:br>
              <a:rPr lang="ru-RU"/>
            </a:br>
            <a:r>
              <a:rPr lang="ru-RU"/>
              <a:t>Павел Шальнов</a:t>
            </a:r>
            <a:endParaRPr/>
          </a:p>
        </p:txBody>
      </p:sp>
      <p:sp>
        <p:nvSpPr>
          <p:cNvPr id="363" name="Google Shape;363;p1"/>
          <p:cNvSpPr txBox="1"/>
          <p:nvPr>
            <p:ph type="title"/>
          </p:nvPr>
        </p:nvSpPr>
        <p:spPr>
          <a:xfrm>
            <a:off x="658825" y="1272750"/>
            <a:ext cx="10581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Поиск фрода в СитиМобил</a:t>
            </a:r>
            <a:endParaRPr/>
          </a:p>
        </p:txBody>
      </p:sp>
      <p:pic>
        <p:nvPicPr>
          <p:cNvPr id="364" name="Google Shape;364;p1"/>
          <p:cNvPicPr preferRelativeResize="0"/>
          <p:nvPr/>
        </p:nvPicPr>
        <p:blipFill rotWithShape="1">
          <a:blip r:embed="rId3">
            <a:alphaModFix/>
          </a:blip>
          <a:srcRect b="47182" l="21135" r="18007" t="0"/>
          <a:stretch/>
        </p:blipFill>
        <p:spPr>
          <a:xfrm>
            <a:off x="9635375" y="5523150"/>
            <a:ext cx="1897825" cy="8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96f3edd91_0_0"/>
          <p:cNvSpPr txBox="1"/>
          <p:nvPr>
            <p:ph type="title"/>
          </p:nvPr>
        </p:nvSpPr>
        <p:spPr>
          <a:xfrm>
            <a:off x="677317" y="692150"/>
            <a:ext cx="100872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Д</a:t>
            </a:r>
            <a:r>
              <a:rPr lang="ru-RU"/>
              <a:t>анные, предобработка</a:t>
            </a:r>
            <a:endParaRPr/>
          </a:p>
        </p:txBody>
      </p:sp>
      <p:sp>
        <p:nvSpPr>
          <p:cNvPr id="502" name="Google Shape;502;g1096f3edd91_0_0"/>
          <p:cNvSpPr/>
          <p:nvPr/>
        </p:nvSpPr>
        <p:spPr>
          <a:xfrm flipH="1">
            <a:off x="1324700" y="2020613"/>
            <a:ext cx="3051900" cy="1535400"/>
          </a:xfrm>
          <a:prstGeom prst="roundRect">
            <a:avLst>
              <a:gd fmla="val 50000" name="adj"/>
            </a:avLst>
          </a:prstGeom>
          <a:solidFill>
            <a:srgbClr val="0077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ru-RU" sz="1600"/>
              <a:t>tracks.csv:</a:t>
            </a:r>
            <a:endParaRPr b="1"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/>
              <a:t>“time”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/>
              <a:t>“latitude”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-RU" sz="1600"/>
              <a:t>“longitude”</a:t>
            </a:r>
            <a:endParaRPr sz="1600"/>
          </a:p>
        </p:txBody>
      </p:sp>
      <p:sp>
        <p:nvSpPr>
          <p:cNvPr id="503" name="Google Shape;503;g1096f3edd91_0_0"/>
          <p:cNvSpPr/>
          <p:nvPr/>
        </p:nvSpPr>
        <p:spPr>
          <a:xfrm flipH="1">
            <a:off x="1324700" y="3936450"/>
            <a:ext cx="3051900" cy="1535400"/>
          </a:xfrm>
          <a:prstGeom prst="roundRect">
            <a:avLst>
              <a:gd fmla="val 50000" name="adj"/>
            </a:avLst>
          </a:prstGeom>
          <a:solidFill>
            <a:srgbClr val="0077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ru-RU" sz="1600">
                <a:solidFill>
                  <a:schemeClr val="dk1"/>
                </a:solidFill>
              </a:rPr>
              <a:t>acceleration</a:t>
            </a:r>
            <a:r>
              <a:rPr b="1" lang="ru-RU" sz="1600">
                <a:solidFill>
                  <a:schemeClr val="dk1"/>
                </a:solidFill>
              </a:rPr>
              <a:t>.csv: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“x”, “y”, “z”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“time”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“latitude”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“longitude”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04" name="Google Shape;504;g1096f3edd91_0_0"/>
          <p:cNvSpPr/>
          <p:nvPr/>
        </p:nvSpPr>
        <p:spPr>
          <a:xfrm flipH="1">
            <a:off x="7712625" y="1321350"/>
            <a:ext cx="3051900" cy="1074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ru-RU" sz="1600">
                <a:solidFill>
                  <a:schemeClr val="dk1"/>
                </a:solidFill>
              </a:rPr>
              <a:t>Местоположение</a:t>
            </a:r>
            <a:r>
              <a:rPr b="1" lang="ru-RU" sz="1600">
                <a:solidFill>
                  <a:schemeClr val="dk1"/>
                </a:solidFill>
              </a:rPr>
              <a:t>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зоны, удаленность,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дорожная сеть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05" name="Google Shape;505;g1096f3edd91_0_0"/>
          <p:cNvSpPr/>
          <p:nvPr/>
        </p:nvSpPr>
        <p:spPr>
          <a:xfrm flipH="1">
            <a:off x="7712625" y="3723650"/>
            <a:ext cx="3051900" cy="1074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ru-RU" sz="1600">
                <a:solidFill>
                  <a:schemeClr val="dk1"/>
                </a:solidFill>
              </a:rPr>
              <a:t>Линейные величины: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расстояние, скорость,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ускорение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06" name="Google Shape;506;g1096f3edd91_0_0"/>
          <p:cNvSpPr/>
          <p:nvPr/>
        </p:nvSpPr>
        <p:spPr>
          <a:xfrm flipH="1">
            <a:off x="7712625" y="4924800"/>
            <a:ext cx="3051900" cy="1074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ru-RU" sz="1600">
                <a:solidFill>
                  <a:schemeClr val="dk1"/>
                </a:solidFill>
              </a:rPr>
              <a:t>Угловые величины: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углы поворота, угловая скорость, рыскание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07" name="Google Shape;507;g1096f3edd91_0_0"/>
          <p:cNvSpPr/>
          <p:nvPr/>
        </p:nvSpPr>
        <p:spPr>
          <a:xfrm flipH="1">
            <a:off x="7712625" y="2522500"/>
            <a:ext cx="3051900" cy="1074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ru-RU" sz="1600">
                <a:solidFill>
                  <a:schemeClr val="dk1"/>
                </a:solidFill>
              </a:rPr>
              <a:t>Временные признаки</a:t>
            </a:r>
            <a:r>
              <a:rPr b="1" lang="ru-RU" sz="1600">
                <a:solidFill>
                  <a:schemeClr val="dk1"/>
                </a:solidFill>
              </a:rPr>
              <a:t>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интервалы,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время суток, день недели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508" name="Google Shape;508;g1096f3edd91_0_0"/>
          <p:cNvCxnSpPr/>
          <p:nvPr/>
        </p:nvCxnSpPr>
        <p:spPr>
          <a:xfrm>
            <a:off x="5079000" y="3660525"/>
            <a:ext cx="2034000" cy="0"/>
          </a:xfrm>
          <a:prstGeom prst="straightConnector1">
            <a:avLst/>
          </a:prstGeom>
          <a:noFill/>
          <a:ln cap="flat" cmpd="sng" w="2286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6f8dcd2c7_3_0"/>
          <p:cNvSpPr txBox="1"/>
          <p:nvPr>
            <p:ph type="title"/>
          </p:nvPr>
        </p:nvSpPr>
        <p:spPr>
          <a:xfrm>
            <a:off x="677317" y="692150"/>
            <a:ext cx="100872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Выбор модели </a:t>
            </a:r>
            <a:endParaRPr/>
          </a:p>
        </p:txBody>
      </p:sp>
      <p:sp>
        <p:nvSpPr>
          <p:cNvPr id="514" name="Google Shape;514;g106f8dcd2c7_3_0"/>
          <p:cNvSpPr/>
          <p:nvPr/>
        </p:nvSpPr>
        <p:spPr>
          <a:xfrm flipH="1">
            <a:off x="4275000" y="1561350"/>
            <a:ext cx="3051900" cy="1074900"/>
          </a:xfrm>
          <a:prstGeom prst="roundRect">
            <a:avLst>
              <a:gd fmla="val 50000" name="adj"/>
            </a:avLst>
          </a:prstGeom>
          <a:solidFill>
            <a:srgbClr val="0077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Модель на данных GPS (supervised)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106f8dcd2c7_3_0"/>
          <p:cNvSpPr/>
          <p:nvPr/>
        </p:nvSpPr>
        <p:spPr>
          <a:xfrm flipH="1">
            <a:off x="991475" y="3322050"/>
            <a:ext cx="3051900" cy="1074900"/>
          </a:xfrm>
          <a:prstGeom prst="roundRect">
            <a:avLst>
              <a:gd fmla="val 50000" name="adj"/>
            </a:avLst>
          </a:prstGeom>
          <a:solidFill>
            <a:srgbClr val="00EA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Препроцессинг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106f8dcd2c7_3_0"/>
          <p:cNvSpPr/>
          <p:nvPr/>
        </p:nvSpPr>
        <p:spPr>
          <a:xfrm flipH="1">
            <a:off x="4275000" y="5125875"/>
            <a:ext cx="3051900" cy="1074900"/>
          </a:xfrm>
          <a:prstGeom prst="roundRect">
            <a:avLst>
              <a:gd fmla="val 50000" name="adj"/>
            </a:avLst>
          </a:prstGeom>
          <a:solidFill>
            <a:srgbClr val="0077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Модель на показаниях акселерометра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(supervised)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106f8dcd2c7_3_0"/>
          <p:cNvSpPr/>
          <p:nvPr/>
        </p:nvSpPr>
        <p:spPr>
          <a:xfrm flipH="1">
            <a:off x="8215600" y="2346850"/>
            <a:ext cx="3051900" cy="1074900"/>
          </a:xfrm>
          <a:prstGeom prst="roundRect">
            <a:avLst>
              <a:gd fmla="val 50000" name="adj"/>
            </a:avLst>
          </a:prstGeom>
          <a:solidFill>
            <a:srgbClr val="00EA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Классификатор поездок (supervised),</a:t>
            </a:r>
            <a:br>
              <a:rPr b="1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скоринг водителей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106f8dcd2c7_3_0"/>
          <p:cNvSpPr/>
          <p:nvPr/>
        </p:nvSpPr>
        <p:spPr>
          <a:xfrm flipH="1">
            <a:off x="8215600" y="4396950"/>
            <a:ext cx="3051900" cy="1074900"/>
          </a:xfrm>
          <a:prstGeom prst="roundRect">
            <a:avLst>
              <a:gd fmla="val 50000" name="adj"/>
            </a:avLst>
          </a:prstGeom>
          <a:solidFill>
            <a:srgbClr val="00EA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Классификатор поездок (unsupervised)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g106f8dcd2c7_3_0"/>
          <p:cNvCxnSpPr>
            <a:stCxn id="515" idx="0"/>
            <a:endCxn id="514" idx="3"/>
          </p:cNvCxnSpPr>
          <p:nvPr/>
        </p:nvCxnSpPr>
        <p:spPr>
          <a:xfrm rot="-5400000">
            <a:off x="2784725" y="1831650"/>
            <a:ext cx="1223100" cy="1757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0" name="Google Shape;520;g106f8dcd2c7_3_0"/>
          <p:cNvCxnSpPr>
            <a:stCxn id="515" idx="2"/>
            <a:endCxn id="516" idx="3"/>
          </p:cNvCxnSpPr>
          <p:nvPr/>
        </p:nvCxnSpPr>
        <p:spPr>
          <a:xfrm flipH="1" rot="-5400000">
            <a:off x="2763125" y="4151250"/>
            <a:ext cx="1266300" cy="1757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1" name="Google Shape;521;g106f8dcd2c7_3_0"/>
          <p:cNvCxnSpPr>
            <a:stCxn id="514" idx="1"/>
            <a:endCxn id="517" idx="0"/>
          </p:cNvCxnSpPr>
          <p:nvPr/>
        </p:nvCxnSpPr>
        <p:spPr>
          <a:xfrm>
            <a:off x="7326900" y="2098800"/>
            <a:ext cx="2414700" cy="248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2" name="Google Shape;522;g106f8dcd2c7_3_0"/>
          <p:cNvCxnSpPr>
            <a:stCxn id="516" idx="1"/>
            <a:endCxn id="518" idx="2"/>
          </p:cNvCxnSpPr>
          <p:nvPr/>
        </p:nvCxnSpPr>
        <p:spPr>
          <a:xfrm flipH="1" rot="10800000">
            <a:off x="7326900" y="5471925"/>
            <a:ext cx="2414700" cy="191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3" name="Google Shape;523;g106f8dcd2c7_3_0"/>
          <p:cNvCxnSpPr>
            <a:endCxn id="517" idx="3"/>
          </p:cNvCxnSpPr>
          <p:nvPr/>
        </p:nvCxnSpPr>
        <p:spPr>
          <a:xfrm flipH="1" rot="10800000">
            <a:off x="4043500" y="2884300"/>
            <a:ext cx="4172100" cy="975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4" name="Google Shape;524;g106f8dcd2c7_3_0"/>
          <p:cNvCxnSpPr>
            <a:endCxn id="518" idx="3"/>
          </p:cNvCxnSpPr>
          <p:nvPr/>
        </p:nvCxnSpPr>
        <p:spPr>
          <a:xfrm>
            <a:off x="4043500" y="3859500"/>
            <a:ext cx="4172100" cy="1074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5" name="Google Shape;525;g106f8dcd2c7_3_0"/>
          <p:cNvCxnSpPr>
            <a:stCxn id="516" idx="0"/>
            <a:endCxn id="517" idx="3"/>
          </p:cNvCxnSpPr>
          <p:nvPr/>
        </p:nvCxnSpPr>
        <p:spPr>
          <a:xfrm rot="-5400000">
            <a:off x="5887500" y="2797725"/>
            <a:ext cx="2241600" cy="2414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6" name="Google Shape;526;g106f8dcd2c7_3_0"/>
          <p:cNvCxnSpPr>
            <a:stCxn id="514" idx="2"/>
            <a:endCxn id="518" idx="3"/>
          </p:cNvCxnSpPr>
          <p:nvPr/>
        </p:nvCxnSpPr>
        <p:spPr>
          <a:xfrm flipH="1" rot="-5400000">
            <a:off x="5859300" y="2577900"/>
            <a:ext cx="2298000" cy="2414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97c5d5ce9_0_0"/>
          <p:cNvSpPr txBox="1"/>
          <p:nvPr>
            <p:ph type="title"/>
          </p:nvPr>
        </p:nvSpPr>
        <p:spPr>
          <a:xfrm>
            <a:off x="668109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Model on GPS data</a:t>
            </a:r>
            <a:endParaRPr/>
          </a:p>
        </p:txBody>
      </p:sp>
      <p:sp>
        <p:nvSpPr>
          <p:cNvPr id="533" name="Google Shape;533;g1097c5d5ce9_0_0"/>
          <p:cNvSpPr txBox="1"/>
          <p:nvPr/>
        </p:nvSpPr>
        <p:spPr>
          <a:xfrm>
            <a:off x="658825" y="1422250"/>
            <a:ext cx="5316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CatBoost, вычисленные признаки по расстояниям и скоростям, kmeans по lat, lon (75 кластеров)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34" name="Google Shape;534;g1097c5d5ce9_0_0"/>
          <p:cNvSpPr txBox="1"/>
          <p:nvPr/>
        </p:nvSpPr>
        <p:spPr>
          <a:xfrm>
            <a:off x="6785075" y="50925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Метрики качества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IoU 			0.103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Correlation 		-0.02</a:t>
            </a:r>
            <a:endParaRPr sz="2000"/>
          </a:p>
        </p:txBody>
      </p:sp>
      <p:pic>
        <p:nvPicPr>
          <p:cNvPr id="535" name="Google Shape;535;g1097c5d5ce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4650" y="1584988"/>
            <a:ext cx="5316601" cy="325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097c5d5ce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775" y="2314050"/>
            <a:ext cx="5751907" cy="381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cffdbfacd0_0_0"/>
          <p:cNvSpPr txBox="1"/>
          <p:nvPr>
            <p:ph type="title"/>
          </p:nvPr>
        </p:nvSpPr>
        <p:spPr>
          <a:xfrm>
            <a:off x="668109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Признаки, которые хорошо разделяют</a:t>
            </a:r>
            <a:endParaRPr/>
          </a:p>
        </p:txBody>
      </p:sp>
      <p:pic>
        <p:nvPicPr>
          <p:cNvPr id="543" name="Google Shape;543;gcffdbfacd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00" y="1401750"/>
            <a:ext cx="6704805" cy="47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cffdbfacd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150" y="1486150"/>
            <a:ext cx="3799075" cy="25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cffdbfacd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6475" y="4018800"/>
            <a:ext cx="3625513" cy="25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cffdbfacd0_0_0"/>
          <p:cNvSpPr txBox="1"/>
          <p:nvPr/>
        </p:nvSpPr>
        <p:spPr>
          <a:xfrm>
            <a:off x="1718150" y="6158450"/>
            <a:ext cx="861000" cy="400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ФРОД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7" name="Google Shape;547;gcffdbfacd0_0_0"/>
          <p:cNvSpPr txBox="1"/>
          <p:nvPr/>
        </p:nvSpPr>
        <p:spPr>
          <a:xfrm>
            <a:off x="4595525" y="6158450"/>
            <a:ext cx="1377300" cy="400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ХОРОШИЕ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097c592fb0_0_0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LSTM</a:t>
            </a:r>
            <a:endParaRPr/>
          </a:p>
        </p:txBody>
      </p:sp>
      <p:pic>
        <p:nvPicPr>
          <p:cNvPr id="554" name="Google Shape;554;g1097c592fb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25" y="3274300"/>
            <a:ext cx="6556600" cy="30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097c592fb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7312" y="761825"/>
            <a:ext cx="4565525" cy="274398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1097c592fb0_0_0"/>
          <p:cNvSpPr txBox="1"/>
          <p:nvPr/>
        </p:nvSpPr>
        <p:spPr>
          <a:xfrm>
            <a:off x="163800" y="1607575"/>
            <a:ext cx="62562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LSTM для классификации в условиях </a:t>
            </a:r>
            <a:r>
              <a:rPr b="1" lang="ru-RU" sz="1600">
                <a:solidFill>
                  <a:schemeClr val="dk1"/>
                </a:solidFill>
              </a:rPr>
              <a:t>одной</a:t>
            </a:r>
            <a:r>
              <a:rPr lang="ru-RU" sz="1600">
                <a:solidFill>
                  <a:schemeClr val="dk1"/>
                </a:solidFill>
              </a:rPr>
              <a:t> </a:t>
            </a:r>
            <a:r>
              <a:rPr b="1" lang="ru-RU" sz="1600">
                <a:solidFill>
                  <a:schemeClr val="dk1"/>
                </a:solidFill>
              </a:rPr>
              <a:t>поездки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Данные вида: GPS + акселерометр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Обладает высоким </a:t>
            </a:r>
            <a:r>
              <a:rPr b="1" lang="ru-RU" sz="1600">
                <a:solidFill>
                  <a:schemeClr val="dk1"/>
                </a:solidFill>
              </a:rPr>
              <a:t>accuracy </a:t>
            </a:r>
            <a:r>
              <a:rPr lang="ru-RU" sz="1600">
                <a:solidFill>
                  <a:schemeClr val="dk1"/>
                </a:solidFill>
              </a:rPr>
              <a:t>(82%)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57" name="Google Shape;557;g1097c592fb0_0_0"/>
          <p:cNvPicPr preferRelativeResize="0"/>
          <p:nvPr/>
        </p:nvPicPr>
        <p:blipFill rotWithShape="1">
          <a:blip r:embed="rId5">
            <a:alphaModFix/>
          </a:blip>
          <a:srcRect b="0" l="0" r="0" t="31450"/>
          <a:stretch/>
        </p:blipFill>
        <p:spPr>
          <a:xfrm>
            <a:off x="7868275" y="4877250"/>
            <a:ext cx="3464626" cy="13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097c592fb0_0_0"/>
          <p:cNvSpPr txBox="1"/>
          <p:nvPr/>
        </p:nvSpPr>
        <p:spPr>
          <a:xfrm>
            <a:off x="7597713" y="4446150"/>
            <a:ext cx="346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Итоговые метрики качества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97c5d5ce9_1_0"/>
          <p:cNvSpPr txBox="1"/>
          <p:nvPr>
            <p:ph type="title"/>
          </p:nvPr>
        </p:nvSpPr>
        <p:spPr>
          <a:xfrm>
            <a:off x="668109" y="603850"/>
            <a:ext cx="10855800" cy="644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Isolation Forest</a:t>
            </a:r>
            <a:endParaRPr/>
          </a:p>
        </p:txBody>
      </p:sp>
      <p:sp>
        <p:nvSpPr>
          <p:cNvPr id="565" name="Google Shape;565;g1097c5d5ce9_1_0"/>
          <p:cNvSpPr txBox="1"/>
          <p:nvPr/>
        </p:nvSpPr>
        <p:spPr>
          <a:xfrm>
            <a:off x="152125" y="1477050"/>
            <a:ext cx="639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</a:t>
            </a:r>
            <a:r>
              <a:rPr lang="ru-RU" sz="1600">
                <a:solidFill>
                  <a:schemeClr val="dk1"/>
                </a:solidFill>
              </a:rPr>
              <a:t>оиск аномальных точек по водителям, по данным GPS.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566" name="Google Shape;566;g1097c5d5ce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25" y="2408150"/>
            <a:ext cx="7896112" cy="3684852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097c5d5ce9_1_0"/>
          <p:cNvSpPr txBox="1"/>
          <p:nvPr/>
        </p:nvSpPr>
        <p:spPr>
          <a:xfrm>
            <a:off x="6789050" y="5964725"/>
            <a:ext cx="95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</a:rPr>
              <a:t>Порог для определения фрода 89 %</a:t>
            </a:r>
            <a:endParaRPr sz="800"/>
          </a:p>
        </p:txBody>
      </p:sp>
      <p:cxnSp>
        <p:nvCxnSpPr>
          <p:cNvPr id="568" name="Google Shape;568;g1097c5d5ce9_1_0"/>
          <p:cNvCxnSpPr>
            <a:endCxn id="567" idx="0"/>
          </p:cNvCxnSpPr>
          <p:nvPr/>
        </p:nvCxnSpPr>
        <p:spPr>
          <a:xfrm flipH="1" rot="-5400000">
            <a:off x="6626150" y="5323325"/>
            <a:ext cx="922500" cy="360300"/>
          </a:xfrm>
          <a:prstGeom prst="bentConnector3">
            <a:avLst>
              <a:gd fmla="val 6954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g1097c5d5ce9_1_0"/>
          <p:cNvSpPr txBox="1"/>
          <p:nvPr/>
        </p:nvSpPr>
        <p:spPr>
          <a:xfrm>
            <a:off x="8703250" y="50422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Метрики качества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IoU 			0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Correlation 		</a:t>
            </a:r>
            <a:r>
              <a:rPr lang="ru-RU" sz="2000">
                <a:solidFill>
                  <a:schemeClr val="dk1"/>
                </a:solidFill>
              </a:rPr>
              <a:t>-0.07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cffdbfacd0_5_16"/>
          <p:cNvSpPr txBox="1"/>
          <p:nvPr>
            <p:ph type="title"/>
          </p:nvPr>
        </p:nvSpPr>
        <p:spPr>
          <a:xfrm>
            <a:off x="668109" y="603850"/>
            <a:ext cx="10855800" cy="644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k-Means</a:t>
            </a:r>
            <a:endParaRPr/>
          </a:p>
        </p:txBody>
      </p:sp>
      <p:sp>
        <p:nvSpPr>
          <p:cNvPr id="576" name="Google Shape;576;gcffdbfacd0_5_16"/>
          <p:cNvSpPr txBox="1"/>
          <p:nvPr/>
        </p:nvSpPr>
        <p:spPr>
          <a:xfrm>
            <a:off x="152125" y="1477050"/>
            <a:ext cx="6256200" cy="22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3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Кластеризация с применением алгоритма k-Means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Признаки: на основе данных GPS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Получилось выделить </a:t>
            </a:r>
            <a:r>
              <a:rPr b="1" lang="ru-RU" sz="1600">
                <a:solidFill>
                  <a:schemeClr val="dk1"/>
                </a:solidFill>
              </a:rPr>
              <a:t>два</a:t>
            </a:r>
            <a:r>
              <a:rPr lang="ru-RU" sz="1600">
                <a:solidFill>
                  <a:schemeClr val="dk1"/>
                </a:solidFill>
              </a:rPr>
              <a:t> фродовых кластера: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Кластер 1 - 0,054% всех точек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dk1"/>
                </a:solidFill>
              </a:rPr>
              <a:t>Кластер 3 - 0,059% всех точек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77" name="Google Shape;577;gcffdbfacd0_5_16"/>
          <p:cNvSpPr txBox="1"/>
          <p:nvPr/>
        </p:nvSpPr>
        <p:spPr>
          <a:xfrm>
            <a:off x="8717775" y="53225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Метрики качества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IoU 			0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Correlation 		-</a:t>
            </a:r>
            <a:endParaRPr/>
          </a:p>
        </p:txBody>
      </p:sp>
      <p:pic>
        <p:nvPicPr>
          <p:cNvPr id="578" name="Google Shape;578;gcffdbfacd0_5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26" y="4135213"/>
            <a:ext cx="3829051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cffdbfacd0_5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025" y="603862"/>
            <a:ext cx="6000749" cy="28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cffdbfacd0_5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300" y="4135213"/>
            <a:ext cx="3829051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098e044d3d_0_10"/>
          <p:cNvSpPr txBox="1"/>
          <p:nvPr>
            <p:ph type="title"/>
          </p:nvPr>
        </p:nvSpPr>
        <p:spPr>
          <a:xfrm>
            <a:off x="677317" y="692150"/>
            <a:ext cx="100872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Сравнение результатов</a:t>
            </a:r>
            <a:r>
              <a:rPr lang="ru-RU"/>
              <a:t> </a:t>
            </a:r>
            <a:endParaRPr/>
          </a:p>
        </p:txBody>
      </p:sp>
      <p:graphicFrame>
        <p:nvGraphicFramePr>
          <p:cNvPr id="586" name="Google Shape;586;g1098e044d3d_0_10"/>
          <p:cNvGraphicFramePr/>
          <p:nvPr/>
        </p:nvGraphicFramePr>
        <p:xfrm>
          <a:off x="1017900" y="13716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{6D3EF76B-63FB-4CE9-86EF-5AD84DF09C68}</a:tableStyleId>
              </a:tblPr>
              <a:tblGrid>
                <a:gridCol w="1692700"/>
                <a:gridCol w="1692700"/>
                <a:gridCol w="1692700"/>
                <a:gridCol w="1692700"/>
                <a:gridCol w="1692700"/>
                <a:gridCol w="1692700"/>
              </a:tblGrid>
              <a:tr h="40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ru-RU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LSTM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ru-RU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k-Means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Isolation Forest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CatBoost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ru-RU" sz="1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Количество предсказаний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229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  <a:latin typeface="SF Pro Text Light"/>
                          <a:ea typeface="SF Pro Text Light"/>
                          <a:cs typeface="SF Pro Text Light"/>
                          <a:sym typeface="SF Pro Text Light"/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  <a:latin typeface="SF Pro Text Light"/>
                          <a:ea typeface="SF Pro Text Light"/>
                          <a:cs typeface="SF Pro Text Light"/>
                          <a:sym typeface="SF Pro Text Light"/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  <a:latin typeface="SF Pro Text Light"/>
                          <a:ea typeface="SF Pro Text Light"/>
                          <a:cs typeface="SF Pro Text Light"/>
                          <a:sym typeface="SF Pro Text Light"/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  <a:latin typeface="SF Pro Text Light"/>
                          <a:ea typeface="SF Pro Text Light"/>
                          <a:cs typeface="SF Pro Text Light"/>
                          <a:sym typeface="SF Pro Text Light"/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dk1"/>
                          </a:solidFill>
                        </a:rPr>
                        <a:t>Фрод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0.028 / 0.120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0 / -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/ -0.07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0.103 / 0.020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0.097 / 0.022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IoU / Corr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10"/>
          <p:cNvPicPr preferRelativeResize="0"/>
          <p:nvPr/>
        </p:nvPicPr>
        <p:blipFill rotWithShape="1">
          <a:blip r:embed="rId3">
            <a:alphaModFix/>
          </a:blip>
          <a:srcRect b="26084" l="20473" r="9287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10"/>
          <p:cNvSpPr txBox="1"/>
          <p:nvPr>
            <p:ph type="title"/>
          </p:nvPr>
        </p:nvSpPr>
        <p:spPr>
          <a:xfrm>
            <a:off x="603175" y="1119975"/>
            <a:ext cx="63171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Демонстрация проекта</a:t>
            </a:r>
            <a:endParaRPr/>
          </a:p>
        </p:txBody>
      </p:sp>
      <p:sp>
        <p:nvSpPr>
          <p:cNvPr id="593" name="Google Shape;593;p10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0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0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0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0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"/>
          <p:cNvSpPr txBox="1"/>
          <p:nvPr>
            <p:ph type="title"/>
          </p:nvPr>
        </p:nvSpPr>
        <p:spPr>
          <a:xfrm>
            <a:off x="677325" y="692150"/>
            <a:ext cx="65277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Демонстрация проекта </a:t>
            </a:r>
            <a:endParaRPr/>
          </a:p>
        </p:txBody>
      </p:sp>
      <p:sp>
        <p:nvSpPr>
          <p:cNvPr id="603" name="Google Shape;603;p11"/>
          <p:cNvSpPr txBox="1"/>
          <p:nvPr/>
        </p:nvSpPr>
        <p:spPr>
          <a:xfrm>
            <a:off x="1116650" y="6043700"/>
            <a:ext cx="79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hlink"/>
                </a:solidFill>
                <a:hlinkClick r:id="rId3"/>
              </a:rPr>
              <a:t>https://share.streamlit.io/cherninkiy/made21_fraud_detection_project/main/demo/demo.py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11"/>
          <p:cNvPicPr preferRelativeResize="0"/>
          <p:nvPr/>
        </p:nvPicPr>
        <p:blipFill rotWithShape="1">
          <a:blip r:embed="rId4">
            <a:alphaModFix/>
          </a:blip>
          <a:srcRect b="0" l="0" r="0" t="11245"/>
          <a:stretch/>
        </p:blipFill>
        <p:spPr>
          <a:xfrm>
            <a:off x="2576250" y="1600964"/>
            <a:ext cx="7278126" cy="417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"/>
          <p:cNvPicPr preferRelativeResize="0"/>
          <p:nvPr/>
        </p:nvPicPr>
        <p:blipFill rotWithShape="1">
          <a:blip r:embed="rId3">
            <a:alphaModFix/>
          </a:blip>
          <a:srcRect b="26084" l="20473" r="9287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"/>
          <p:cNvSpPr txBox="1"/>
          <p:nvPr>
            <p:ph type="title"/>
          </p:nvPr>
        </p:nvSpPr>
        <p:spPr>
          <a:xfrm>
            <a:off x="603172" y="1119966"/>
            <a:ext cx="5726376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Описание проекта</a:t>
            </a:r>
            <a:endParaRPr/>
          </a:p>
        </p:txBody>
      </p:sp>
      <p:sp>
        <p:nvSpPr>
          <p:cNvPr id="371" name="Google Shape;371;p2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2"/>
          <p:cNvPicPr preferRelativeResize="0"/>
          <p:nvPr/>
        </p:nvPicPr>
        <p:blipFill rotWithShape="1">
          <a:blip r:embed="rId3">
            <a:alphaModFix/>
          </a:blip>
          <a:srcRect b="26084" l="20473" r="9287" t="260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2"/>
          <p:cNvSpPr txBox="1"/>
          <p:nvPr>
            <p:ph type="title"/>
          </p:nvPr>
        </p:nvSpPr>
        <p:spPr>
          <a:xfrm>
            <a:off x="603172" y="1119966"/>
            <a:ext cx="5726376" cy="182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>
                <a:solidFill>
                  <a:schemeClr val="lt1"/>
                </a:solidFill>
              </a:rPr>
              <a:t>Работа над проектом</a:t>
            </a:r>
            <a:endParaRPr/>
          </a:p>
        </p:txBody>
      </p:sp>
      <p:sp>
        <p:nvSpPr>
          <p:cNvPr id="611" name="Google Shape;611;p12"/>
          <p:cNvSpPr/>
          <p:nvPr/>
        </p:nvSpPr>
        <p:spPr>
          <a:xfrm>
            <a:off x="658813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2"/>
          <p:cNvSpPr/>
          <p:nvPr/>
        </p:nvSpPr>
        <p:spPr>
          <a:xfrm>
            <a:off x="1182274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2"/>
          <p:cNvSpPr/>
          <p:nvPr/>
        </p:nvSpPr>
        <p:spPr>
          <a:xfrm>
            <a:off x="1705735" y="5548708"/>
            <a:ext cx="189326" cy="189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2"/>
          <p:cNvSpPr/>
          <p:nvPr/>
        </p:nvSpPr>
        <p:spPr>
          <a:xfrm>
            <a:off x="2229196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2"/>
          <p:cNvSpPr/>
          <p:nvPr/>
        </p:nvSpPr>
        <p:spPr>
          <a:xfrm>
            <a:off x="2752657" y="5548708"/>
            <a:ext cx="189326" cy="1893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3"/>
          <p:cNvPicPr preferRelativeResize="0"/>
          <p:nvPr/>
        </p:nvPicPr>
        <p:blipFill rotWithShape="1">
          <a:blip r:embed="rId3">
            <a:alphaModFix/>
          </a:blip>
          <a:srcRect b="31202" l="72251" r="96" t="30440"/>
          <a:stretch/>
        </p:blipFill>
        <p:spPr>
          <a:xfrm>
            <a:off x="0" y="692152"/>
            <a:ext cx="5243290" cy="6165848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3"/>
          <p:cNvSpPr txBox="1"/>
          <p:nvPr>
            <p:ph type="title"/>
          </p:nvPr>
        </p:nvSpPr>
        <p:spPr>
          <a:xfrm>
            <a:off x="677334" y="2622900"/>
            <a:ext cx="51036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"/>
              <a:buNone/>
            </a:pPr>
            <a:r>
              <a:rPr lang="ru-RU">
                <a:solidFill>
                  <a:schemeClr val="dk1"/>
                </a:solidFill>
              </a:rPr>
              <a:t>Что сделали</a:t>
            </a:r>
            <a:endParaRPr/>
          </a:p>
        </p:txBody>
      </p:sp>
      <p:sp>
        <p:nvSpPr>
          <p:cNvPr id="622" name="Google Shape;622;p13"/>
          <p:cNvSpPr txBox="1"/>
          <p:nvPr/>
        </p:nvSpPr>
        <p:spPr>
          <a:xfrm>
            <a:off x="7100200" y="841150"/>
            <a:ext cx="27522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3"/>
          <p:cNvSpPr txBox="1"/>
          <p:nvPr/>
        </p:nvSpPr>
        <p:spPr>
          <a:xfrm>
            <a:off x="7100188" y="1836850"/>
            <a:ext cx="445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Exploratory Analysis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3"/>
          <p:cNvSpPr txBox="1"/>
          <p:nvPr/>
        </p:nvSpPr>
        <p:spPr>
          <a:xfrm>
            <a:off x="7108050" y="2705350"/>
            <a:ext cx="35142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3"/>
          <p:cNvSpPr/>
          <p:nvPr/>
        </p:nvSpPr>
        <p:spPr>
          <a:xfrm>
            <a:off x="6036025" y="84115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3"/>
          <p:cNvSpPr/>
          <p:nvPr/>
        </p:nvSpPr>
        <p:spPr>
          <a:xfrm>
            <a:off x="6036018" y="1773249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3"/>
          <p:cNvSpPr/>
          <p:nvPr/>
        </p:nvSpPr>
        <p:spPr>
          <a:xfrm>
            <a:off x="6036025" y="2705350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3"/>
          <p:cNvSpPr txBox="1"/>
          <p:nvPr/>
        </p:nvSpPr>
        <p:spPr>
          <a:xfrm>
            <a:off x="7100200" y="3701050"/>
            <a:ext cx="43740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3"/>
          <p:cNvSpPr/>
          <p:nvPr/>
        </p:nvSpPr>
        <p:spPr>
          <a:xfrm>
            <a:off x="6036025" y="3701052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3"/>
          <p:cNvSpPr txBox="1"/>
          <p:nvPr/>
        </p:nvSpPr>
        <p:spPr>
          <a:xfrm>
            <a:off x="7100175" y="4760350"/>
            <a:ext cx="445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3"/>
          <p:cNvSpPr/>
          <p:nvPr/>
        </p:nvSpPr>
        <p:spPr>
          <a:xfrm>
            <a:off x="6036006" y="4696749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3"/>
          <p:cNvSpPr txBox="1"/>
          <p:nvPr/>
        </p:nvSpPr>
        <p:spPr>
          <a:xfrm>
            <a:off x="7108050" y="5692450"/>
            <a:ext cx="35142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ru-RU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3"/>
          <p:cNvSpPr/>
          <p:nvPr/>
        </p:nvSpPr>
        <p:spPr>
          <a:xfrm>
            <a:off x="6036025" y="5692450"/>
            <a:ext cx="749100" cy="7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ru-RU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6"/>
          <p:cNvSpPr txBox="1"/>
          <p:nvPr>
            <p:ph type="title"/>
          </p:nvPr>
        </p:nvSpPr>
        <p:spPr>
          <a:xfrm>
            <a:off x="677334" y="692150"/>
            <a:ext cx="10855854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Road map</a:t>
            </a:r>
            <a:endParaRPr/>
          </a:p>
        </p:txBody>
      </p:sp>
      <p:cxnSp>
        <p:nvCxnSpPr>
          <p:cNvPr id="639" name="Google Shape;639;p16"/>
          <p:cNvCxnSpPr/>
          <p:nvPr/>
        </p:nvCxnSpPr>
        <p:spPr>
          <a:xfrm>
            <a:off x="1806568" y="5428329"/>
            <a:ext cx="9472787" cy="1"/>
          </a:xfrm>
          <a:prstGeom prst="straightConnector1">
            <a:avLst/>
          </a:prstGeom>
          <a:noFill/>
          <a:ln cap="flat" cmpd="sng" w="381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40" name="Google Shape;640;p16"/>
          <p:cNvSpPr/>
          <p:nvPr/>
        </p:nvSpPr>
        <p:spPr>
          <a:xfrm>
            <a:off x="1811513" y="5360888"/>
            <a:ext cx="134883" cy="134883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6"/>
          <p:cNvSpPr/>
          <p:nvPr/>
        </p:nvSpPr>
        <p:spPr>
          <a:xfrm>
            <a:off x="3076464" y="5360888"/>
            <a:ext cx="134883" cy="134883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6"/>
          <p:cNvSpPr/>
          <p:nvPr/>
        </p:nvSpPr>
        <p:spPr>
          <a:xfrm>
            <a:off x="4393489" y="5360888"/>
            <a:ext cx="134883" cy="134883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6"/>
          <p:cNvSpPr/>
          <p:nvPr/>
        </p:nvSpPr>
        <p:spPr>
          <a:xfrm>
            <a:off x="5778401" y="5360888"/>
            <a:ext cx="134883" cy="134883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6"/>
          <p:cNvSpPr/>
          <p:nvPr/>
        </p:nvSpPr>
        <p:spPr>
          <a:xfrm>
            <a:off x="7153625" y="5360888"/>
            <a:ext cx="134883" cy="134883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6"/>
          <p:cNvSpPr/>
          <p:nvPr/>
        </p:nvSpPr>
        <p:spPr>
          <a:xfrm>
            <a:off x="8548225" y="5360888"/>
            <a:ext cx="134883" cy="134883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6"/>
          <p:cNvSpPr/>
          <p:nvPr/>
        </p:nvSpPr>
        <p:spPr>
          <a:xfrm>
            <a:off x="9942825" y="5360888"/>
            <a:ext cx="134883" cy="134883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6"/>
          <p:cNvSpPr/>
          <p:nvPr/>
        </p:nvSpPr>
        <p:spPr>
          <a:xfrm>
            <a:off x="11201014" y="5360888"/>
            <a:ext cx="134883" cy="134883"/>
          </a:xfrm>
          <a:prstGeom prst="ellipse">
            <a:avLst/>
          </a:prstGeom>
          <a:solidFill>
            <a:srgbClr val="E1E1E1"/>
          </a:solidFill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6"/>
          <p:cNvSpPr txBox="1"/>
          <p:nvPr/>
        </p:nvSpPr>
        <p:spPr>
          <a:xfrm>
            <a:off x="1615299" y="5607000"/>
            <a:ext cx="637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01.11</a:t>
            </a:r>
            <a:endParaRPr b="0" i="0" sz="16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49" name="Google Shape;649;p16"/>
          <p:cNvSpPr txBox="1"/>
          <p:nvPr/>
        </p:nvSpPr>
        <p:spPr>
          <a:xfrm>
            <a:off x="2833906" y="5607013"/>
            <a:ext cx="637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08.11</a:t>
            </a:r>
            <a:endParaRPr b="0" i="0" sz="16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50" name="Google Shape;650;p16"/>
          <p:cNvSpPr txBox="1"/>
          <p:nvPr/>
        </p:nvSpPr>
        <p:spPr>
          <a:xfrm>
            <a:off x="4131636" y="5607013"/>
            <a:ext cx="685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15.11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6"/>
          <p:cNvSpPr txBox="1"/>
          <p:nvPr/>
        </p:nvSpPr>
        <p:spPr>
          <a:xfrm>
            <a:off x="5516548" y="5607013"/>
            <a:ext cx="685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22.11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6"/>
          <p:cNvSpPr txBox="1"/>
          <p:nvPr/>
        </p:nvSpPr>
        <p:spPr>
          <a:xfrm>
            <a:off x="6891771" y="5607013"/>
            <a:ext cx="685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29.11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6"/>
          <p:cNvSpPr txBox="1"/>
          <p:nvPr/>
        </p:nvSpPr>
        <p:spPr>
          <a:xfrm>
            <a:off x="8286372" y="5607013"/>
            <a:ext cx="685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06.12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6"/>
          <p:cNvSpPr txBox="1"/>
          <p:nvPr/>
        </p:nvSpPr>
        <p:spPr>
          <a:xfrm>
            <a:off x="9680972" y="5607013"/>
            <a:ext cx="685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13.12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16"/>
          <p:cNvSpPr txBox="1"/>
          <p:nvPr/>
        </p:nvSpPr>
        <p:spPr>
          <a:xfrm>
            <a:off x="10939161" y="5607013"/>
            <a:ext cx="6852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-RU" sz="1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20.12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6" name="Google Shape;656;p16"/>
          <p:cNvCxnSpPr/>
          <p:nvPr/>
        </p:nvCxnSpPr>
        <p:spPr>
          <a:xfrm>
            <a:off x="1806567" y="4345803"/>
            <a:ext cx="9472800" cy="0"/>
          </a:xfrm>
          <a:prstGeom prst="straightConnector1">
            <a:avLst/>
          </a:prstGeom>
          <a:noFill/>
          <a:ln cap="flat" cmpd="sng" w="254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57" name="Google Shape;657;p16"/>
          <p:cNvCxnSpPr/>
          <p:nvPr/>
        </p:nvCxnSpPr>
        <p:spPr>
          <a:xfrm>
            <a:off x="1806567" y="3815788"/>
            <a:ext cx="9472800" cy="0"/>
          </a:xfrm>
          <a:prstGeom prst="straightConnector1">
            <a:avLst/>
          </a:prstGeom>
          <a:noFill/>
          <a:ln cap="flat" cmpd="sng" w="254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58" name="Google Shape;658;p16"/>
          <p:cNvCxnSpPr/>
          <p:nvPr/>
        </p:nvCxnSpPr>
        <p:spPr>
          <a:xfrm>
            <a:off x="1806567" y="3209572"/>
            <a:ext cx="9472800" cy="0"/>
          </a:xfrm>
          <a:prstGeom prst="straightConnector1">
            <a:avLst/>
          </a:prstGeom>
          <a:noFill/>
          <a:ln cap="flat" cmpd="sng" w="254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59" name="Google Shape;659;p16"/>
          <p:cNvCxnSpPr/>
          <p:nvPr/>
        </p:nvCxnSpPr>
        <p:spPr>
          <a:xfrm>
            <a:off x="1806567" y="2603356"/>
            <a:ext cx="9472800" cy="0"/>
          </a:xfrm>
          <a:prstGeom prst="straightConnector1">
            <a:avLst/>
          </a:prstGeom>
          <a:noFill/>
          <a:ln cap="flat" cmpd="sng" w="254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60" name="Google Shape;660;p16"/>
          <p:cNvCxnSpPr/>
          <p:nvPr/>
        </p:nvCxnSpPr>
        <p:spPr>
          <a:xfrm>
            <a:off x="1806567" y="2073341"/>
            <a:ext cx="9472789" cy="0"/>
          </a:xfrm>
          <a:prstGeom prst="straightConnector1">
            <a:avLst/>
          </a:prstGeom>
          <a:noFill/>
          <a:ln cap="flat" cmpd="sng" w="254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61" name="Google Shape;661;p16"/>
          <p:cNvSpPr/>
          <p:nvPr/>
        </p:nvSpPr>
        <p:spPr>
          <a:xfrm>
            <a:off x="1806575" y="2459600"/>
            <a:ext cx="4125600" cy="271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6"/>
          <p:cNvSpPr/>
          <p:nvPr/>
        </p:nvSpPr>
        <p:spPr>
          <a:xfrm>
            <a:off x="3062900" y="3065425"/>
            <a:ext cx="5618400" cy="271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6"/>
          <p:cNvSpPr/>
          <p:nvPr/>
        </p:nvSpPr>
        <p:spPr>
          <a:xfrm>
            <a:off x="1811525" y="1926075"/>
            <a:ext cx="1392900" cy="271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6"/>
          <p:cNvSpPr txBox="1"/>
          <p:nvPr/>
        </p:nvSpPr>
        <p:spPr>
          <a:xfrm>
            <a:off x="620217" y="1913819"/>
            <a:ext cx="1186380" cy="287695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6"/>
          <p:cNvSpPr txBox="1"/>
          <p:nvPr/>
        </p:nvSpPr>
        <p:spPr>
          <a:xfrm>
            <a:off x="620217" y="2446009"/>
            <a:ext cx="1186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6"/>
          <p:cNvSpPr txBox="1"/>
          <p:nvPr/>
        </p:nvSpPr>
        <p:spPr>
          <a:xfrm>
            <a:off x="620226" y="2902000"/>
            <a:ext cx="1326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EDA, Preprocessing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6"/>
          <p:cNvSpPr txBox="1"/>
          <p:nvPr/>
        </p:nvSpPr>
        <p:spPr>
          <a:xfrm>
            <a:off x="620217" y="3662789"/>
            <a:ext cx="1186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6"/>
          <p:cNvSpPr txBox="1"/>
          <p:nvPr/>
        </p:nvSpPr>
        <p:spPr>
          <a:xfrm>
            <a:off x="620217" y="4194979"/>
            <a:ext cx="1186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16"/>
          <p:cNvSpPr/>
          <p:nvPr/>
        </p:nvSpPr>
        <p:spPr>
          <a:xfrm>
            <a:off x="4541675" y="1922700"/>
            <a:ext cx="1392900" cy="271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6"/>
          <p:cNvSpPr/>
          <p:nvPr/>
        </p:nvSpPr>
        <p:spPr>
          <a:xfrm>
            <a:off x="9886420" y="1872450"/>
            <a:ext cx="1392900" cy="271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16"/>
          <p:cNvCxnSpPr/>
          <p:nvPr/>
        </p:nvCxnSpPr>
        <p:spPr>
          <a:xfrm>
            <a:off x="1806567" y="4879203"/>
            <a:ext cx="9472800" cy="0"/>
          </a:xfrm>
          <a:prstGeom prst="straightConnector1">
            <a:avLst/>
          </a:prstGeom>
          <a:noFill/>
          <a:ln cap="flat" cmpd="sng" w="25400">
            <a:solidFill>
              <a:srgbClr val="E1E1E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72" name="Google Shape;672;p16"/>
          <p:cNvSpPr/>
          <p:nvPr/>
        </p:nvSpPr>
        <p:spPr>
          <a:xfrm>
            <a:off x="8548224" y="4717600"/>
            <a:ext cx="2731200" cy="271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6"/>
          <p:cNvSpPr txBox="1"/>
          <p:nvPr/>
        </p:nvSpPr>
        <p:spPr>
          <a:xfrm>
            <a:off x="620217" y="4728379"/>
            <a:ext cx="1186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700" lIns="35700" spcFirstLastPara="1" rIns="35700" wrap="square" tIns="3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6"/>
          <p:cNvSpPr/>
          <p:nvPr/>
        </p:nvSpPr>
        <p:spPr>
          <a:xfrm>
            <a:off x="5760875" y="3641800"/>
            <a:ext cx="4125600" cy="271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16"/>
          <p:cNvSpPr/>
          <p:nvPr/>
        </p:nvSpPr>
        <p:spPr>
          <a:xfrm>
            <a:off x="7252150" y="1869475"/>
            <a:ext cx="1392900" cy="271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6"/>
          <p:cNvSpPr/>
          <p:nvPr/>
        </p:nvSpPr>
        <p:spPr>
          <a:xfrm>
            <a:off x="7288500" y="4180325"/>
            <a:ext cx="3912600" cy="271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7"/>
          <p:cNvSpPr txBox="1"/>
          <p:nvPr/>
        </p:nvSpPr>
        <p:spPr>
          <a:xfrm>
            <a:off x="3371655" y="2923931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Алексей Мышлянов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3371650" y="3279643"/>
            <a:ext cx="254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EDA, </a:t>
            </a:r>
            <a:r>
              <a:rPr lang="ru-RU">
                <a:solidFill>
                  <a:schemeClr val="dk1"/>
                </a:solidFill>
              </a:rPr>
              <a:t>DL, </a:t>
            </a:r>
            <a:r>
              <a:rPr lang="ru-RU">
                <a:solidFill>
                  <a:schemeClr val="dk1"/>
                </a:solidFill>
              </a:rPr>
              <a:t>классификация поездок, скоринг водителей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7"/>
          <p:cNvSpPr txBox="1"/>
          <p:nvPr/>
        </p:nvSpPr>
        <p:spPr>
          <a:xfrm>
            <a:off x="6096196" y="2923931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Олег Черемисин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84" name="Google Shape;684;p17"/>
          <p:cNvSpPr txBox="1"/>
          <p:nvPr/>
        </p:nvSpPr>
        <p:spPr>
          <a:xfrm>
            <a:off x="6096200" y="3279650"/>
            <a:ext cx="235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EDA, кластеризация координат, </a:t>
            </a:r>
            <a:r>
              <a:rPr lang="ru-RU">
                <a:solidFill>
                  <a:schemeClr val="dk1"/>
                </a:solidFill>
              </a:rPr>
              <a:t>классификация поездок</a:t>
            </a:r>
            <a:r>
              <a:rPr lang="ru-RU">
                <a:solidFill>
                  <a:schemeClr val="dk1"/>
                </a:solidFill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8796338" y="2923931"/>
            <a:ext cx="2687637" cy="349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Павел Шальнов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8796338" y="3279662"/>
            <a:ext cx="254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EDA, </a:t>
            </a:r>
            <a:r>
              <a:rPr lang="ru-RU">
                <a:solidFill>
                  <a:schemeClr val="dk1"/>
                </a:solidFill>
              </a:rPr>
              <a:t>Поиск аномалий, </a:t>
            </a:r>
            <a:r>
              <a:rPr lang="ru-RU">
                <a:solidFill>
                  <a:schemeClr val="dk1"/>
                </a:solidFill>
              </a:rPr>
              <a:t>классификация точек,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скоринг водителей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7"/>
          <p:cNvSpPr txBox="1"/>
          <p:nvPr/>
        </p:nvSpPr>
        <p:spPr>
          <a:xfrm>
            <a:off x="1052513" y="4371731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Алексей Чернобровов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88" name="Google Shape;688;p17"/>
          <p:cNvSpPr txBox="1"/>
          <p:nvPr/>
        </p:nvSpPr>
        <p:spPr>
          <a:xfrm>
            <a:off x="1052513" y="4727462"/>
            <a:ext cx="2540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Куратор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7"/>
          <p:cNvSpPr txBox="1"/>
          <p:nvPr/>
        </p:nvSpPr>
        <p:spPr>
          <a:xfrm>
            <a:off x="4743255" y="5667131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Дмитрий Черников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90" name="Google Shape;690;p17"/>
          <p:cNvSpPr txBox="1"/>
          <p:nvPr/>
        </p:nvSpPr>
        <p:spPr>
          <a:xfrm>
            <a:off x="4743255" y="6022862"/>
            <a:ext cx="254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Research, EDA, Baseline,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демонстрация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7"/>
          <p:cNvSpPr txBox="1"/>
          <p:nvPr/>
        </p:nvSpPr>
        <p:spPr>
          <a:xfrm>
            <a:off x="7467796" y="5667131"/>
            <a:ext cx="2687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Константин Елизаров</a:t>
            </a:r>
            <a:endParaRPr b="0" i="0" sz="2000" u="none" cap="none" strike="noStrike">
              <a:solidFill>
                <a:schemeClr val="accen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92" name="Google Shape;692;p17"/>
          <p:cNvSpPr txBox="1"/>
          <p:nvPr/>
        </p:nvSpPr>
        <p:spPr>
          <a:xfrm>
            <a:off x="7541600" y="6022850"/>
            <a:ext cx="254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</a:rPr>
              <a:t>EDA, </a:t>
            </a:r>
            <a:r>
              <a:rPr lang="ru-RU">
                <a:solidFill>
                  <a:schemeClr val="dk1"/>
                </a:solidFill>
              </a:rPr>
              <a:t>Unsupervised подход, кластеризация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hoto-1570295999919-56ceb5ecca61-2.jpeg" id="693" name="Google Shape;693;p17"/>
          <p:cNvPicPr preferRelativeResize="0"/>
          <p:nvPr/>
        </p:nvPicPr>
        <p:blipFill rotWithShape="1">
          <a:blip r:embed="rId3">
            <a:alphaModFix/>
          </a:blip>
          <a:srcRect b="16982" l="16983" r="16982" t="16983"/>
          <a:stretch/>
        </p:blipFill>
        <p:spPr>
          <a:xfrm>
            <a:off x="7972746" y="4172454"/>
            <a:ext cx="1325381" cy="1325391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94" name="Google Shape;694;p17"/>
          <p:cNvSpPr txBox="1"/>
          <p:nvPr>
            <p:ph type="title"/>
          </p:nvPr>
        </p:nvSpPr>
        <p:spPr>
          <a:xfrm>
            <a:off x="671513" y="519497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Команда проекта</a:t>
            </a:r>
            <a:endParaRPr/>
          </a:p>
        </p:txBody>
      </p:sp>
      <p:pic>
        <p:nvPicPr>
          <p:cNvPr id="695" name="Google Shape;69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8550" y="1423325"/>
            <a:ext cx="1364850" cy="13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5600" y="2746575"/>
            <a:ext cx="1414348" cy="13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001" y="4230453"/>
            <a:ext cx="1325374" cy="13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6775" y="1423337"/>
            <a:ext cx="1364850" cy="13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0215" y="1453987"/>
            <a:ext cx="1291607" cy="13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72750" y="4172738"/>
            <a:ext cx="1324801" cy="13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/>
          <p:cNvSpPr txBox="1"/>
          <p:nvPr>
            <p:ph type="title"/>
          </p:nvPr>
        </p:nvSpPr>
        <p:spPr>
          <a:xfrm>
            <a:off x="620713" y="4372582"/>
            <a:ext cx="5475287" cy="18281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</a:pPr>
            <a:r>
              <a:rPr lang="ru-RU"/>
              <a:t>Спасибо </a:t>
            </a:r>
            <a:br>
              <a:rPr lang="ru-RU"/>
            </a:br>
            <a:r>
              <a:rPr lang="ru-RU"/>
              <a:t>за внимание!</a:t>
            </a:r>
            <a:endParaRPr/>
          </a:p>
        </p:txBody>
      </p:sp>
      <p:pic>
        <p:nvPicPr>
          <p:cNvPr id="706" name="Google Shape;706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13" y="692150"/>
            <a:ext cx="1289050" cy="1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c8efab1a1_0_5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Фрод в такси - не проблема</a:t>
            </a:r>
            <a:endParaRPr/>
          </a:p>
        </p:txBody>
      </p:sp>
      <p:grpSp>
        <p:nvGrpSpPr>
          <p:cNvPr id="381" name="Google Shape;381;gfc8efab1a1_0_5"/>
          <p:cNvGrpSpPr/>
          <p:nvPr/>
        </p:nvGrpSpPr>
        <p:grpSpPr>
          <a:xfrm>
            <a:off x="7068902" y="1405013"/>
            <a:ext cx="3980825" cy="5062290"/>
            <a:chOff x="6968815" y="1388438"/>
            <a:chExt cx="3980825" cy="5062290"/>
          </a:xfrm>
        </p:grpSpPr>
        <p:pic>
          <p:nvPicPr>
            <p:cNvPr id="382" name="Google Shape;382;gfc8efab1a1_0_5"/>
            <p:cNvPicPr preferRelativeResize="0"/>
            <p:nvPr/>
          </p:nvPicPr>
          <p:blipFill rotWithShape="1">
            <a:blip r:embed="rId3">
              <a:alphaModFix/>
            </a:blip>
            <a:srcRect b="0" l="0" r="0" t="32885"/>
            <a:stretch/>
          </p:blipFill>
          <p:spPr>
            <a:xfrm>
              <a:off x="6968815" y="1388438"/>
              <a:ext cx="3980825" cy="4749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gfc8efab1a1_0_5"/>
            <p:cNvSpPr/>
            <p:nvPr/>
          </p:nvSpPr>
          <p:spPr>
            <a:xfrm>
              <a:off x="9454167" y="5300228"/>
              <a:ext cx="1150500" cy="1150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0000" spcFirstLastPara="1" rIns="91425" wrap="square" tIns="180000">
              <a:noAutofit/>
            </a:bodyPr>
            <a:lstStyle/>
            <a:p>
              <a:pPr indent="0" lvl="0" marL="0" marR="0" rtl="0" algn="ctr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pic>
          <p:nvPicPr>
            <p:cNvPr id="384" name="Google Shape;384;gfc8efab1a1_0_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20755" y="5520301"/>
              <a:ext cx="614067" cy="6140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gfc8efab1a1_0_5"/>
          <p:cNvGrpSpPr/>
          <p:nvPr/>
        </p:nvGrpSpPr>
        <p:grpSpPr>
          <a:xfrm>
            <a:off x="1597264" y="1869457"/>
            <a:ext cx="5471511" cy="3778809"/>
            <a:chOff x="1439789" y="1936457"/>
            <a:chExt cx="5471511" cy="3778809"/>
          </a:xfrm>
        </p:grpSpPr>
        <p:grpSp>
          <p:nvGrpSpPr>
            <p:cNvPr id="386" name="Google Shape;386;gfc8efab1a1_0_5"/>
            <p:cNvGrpSpPr/>
            <p:nvPr/>
          </p:nvGrpSpPr>
          <p:grpSpPr>
            <a:xfrm>
              <a:off x="1439789" y="1936457"/>
              <a:ext cx="2737802" cy="3778809"/>
              <a:chOff x="1439789" y="1936457"/>
              <a:chExt cx="2737802" cy="3778809"/>
            </a:xfrm>
          </p:grpSpPr>
          <p:sp>
            <p:nvSpPr>
              <p:cNvPr id="387" name="Google Shape;387;gfc8efab1a1_0_5"/>
              <p:cNvSpPr/>
              <p:nvPr/>
            </p:nvSpPr>
            <p:spPr>
              <a:xfrm>
                <a:off x="1439791" y="1936457"/>
                <a:ext cx="1807500" cy="830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0000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ru-RU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Получить максимум заказов</a:t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gfc8efab1a1_0_5"/>
              <p:cNvSpPr/>
              <p:nvPr/>
            </p:nvSpPr>
            <p:spPr>
              <a:xfrm>
                <a:off x="1439790" y="2903966"/>
                <a:ext cx="1807500" cy="830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0000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ru-RU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Исключить невыгодные поездки</a:t>
                </a:r>
                <a:endParaRPr b="0" i="0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gfc8efab1a1_0_5"/>
              <p:cNvSpPr/>
              <p:nvPr/>
            </p:nvSpPr>
            <p:spPr>
              <a:xfrm>
                <a:off x="1439789" y="3885108"/>
                <a:ext cx="1807500" cy="830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0000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ru-RU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Повысить и сохранить показатели</a:t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0" name="Google Shape;390;gfc8efab1a1_0_5"/>
              <p:cNvCxnSpPr>
                <a:stCxn id="387" idx="3"/>
                <a:endCxn id="391" idx="1"/>
              </p:cNvCxnSpPr>
              <p:nvPr/>
            </p:nvCxnSpPr>
            <p:spPr>
              <a:xfrm>
                <a:off x="3247291" y="2351507"/>
                <a:ext cx="930300" cy="1488000"/>
              </a:xfrm>
              <a:prstGeom prst="bentConnector3">
                <a:avLst>
                  <a:gd fmla="val 50006" name="adj1"/>
                </a:avLst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lg" w="lg" type="stealth"/>
              </a:ln>
            </p:spPr>
          </p:cxnSp>
          <p:cxnSp>
            <p:nvCxnSpPr>
              <p:cNvPr id="392" name="Google Shape;392;gfc8efab1a1_0_5"/>
              <p:cNvCxnSpPr/>
              <p:nvPr/>
            </p:nvCxnSpPr>
            <p:spPr>
              <a:xfrm>
                <a:off x="3247290" y="3319016"/>
                <a:ext cx="432900" cy="120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lg" w="lg" type="stealth"/>
              </a:ln>
            </p:spPr>
          </p:cxnSp>
          <p:cxnSp>
            <p:nvCxnSpPr>
              <p:cNvPr id="393" name="Google Shape;393;gfc8efab1a1_0_5"/>
              <p:cNvCxnSpPr/>
              <p:nvPr/>
            </p:nvCxnSpPr>
            <p:spPr>
              <a:xfrm>
                <a:off x="3247290" y="4233416"/>
                <a:ext cx="432900" cy="120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lg" w="lg" type="stealth"/>
              </a:ln>
            </p:spPr>
          </p:cxnSp>
          <p:sp>
            <p:nvSpPr>
              <p:cNvPr id="394" name="Google Shape;394;gfc8efab1a1_0_5"/>
              <p:cNvSpPr/>
              <p:nvPr/>
            </p:nvSpPr>
            <p:spPr>
              <a:xfrm>
                <a:off x="1439790" y="4885166"/>
                <a:ext cx="1807500" cy="830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0000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ru-RU" sz="16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Отвертеться от наказания</a:t>
                </a:r>
                <a:endParaRPr b="0" i="0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5" name="Google Shape;395;gfc8efab1a1_0_5"/>
              <p:cNvCxnSpPr>
                <a:stCxn id="394" idx="3"/>
                <a:endCxn id="391" idx="1"/>
              </p:cNvCxnSpPr>
              <p:nvPr/>
            </p:nvCxnSpPr>
            <p:spPr>
              <a:xfrm flipH="1" rot="10800000">
                <a:off x="3247290" y="3839516"/>
                <a:ext cx="930300" cy="1460700"/>
              </a:xfrm>
              <a:prstGeom prst="bentConnector3">
                <a:avLst>
                  <a:gd fmla="val 50006" name="adj1"/>
                </a:avLst>
              </a:prstGeom>
              <a:noFill/>
              <a:ln cap="flat" cmpd="sng" w="127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lg" w="lg" type="stealth"/>
              </a:ln>
            </p:spPr>
          </p:cxnSp>
        </p:grpSp>
        <p:grpSp>
          <p:nvGrpSpPr>
            <p:cNvPr id="396" name="Google Shape;396;gfc8efab1a1_0_5"/>
            <p:cNvGrpSpPr/>
            <p:nvPr/>
          </p:nvGrpSpPr>
          <p:grpSpPr>
            <a:xfrm>
              <a:off x="4177700" y="2503800"/>
              <a:ext cx="2393700" cy="2671500"/>
              <a:chOff x="4177700" y="2503800"/>
              <a:chExt cx="2393700" cy="2671500"/>
            </a:xfrm>
          </p:grpSpPr>
          <p:sp>
            <p:nvSpPr>
              <p:cNvPr id="391" name="Google Shape;391;gfc8efab1a1_0_5"/>
              <p:cNvSpPr/>
              <p:nvPr/>
            </p:nvSpPr>
            <p:spPr>
              <a:xfrm>
                <a:off x="4177700" y="2503800"/>
                <a:ext cx="2393700" cy="2671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0000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ru-RU" sz="3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Fake GPS</a:t>
                </a:r>
                <a:endParaRPr b="0" i="0" sz="3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7" name="Google Shape;397;gfc8efab1a1_0_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418013" y="3035063"/>
                <a:ext cx="1954575" cy="195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98" name="Google Shape;398;gfc8efab1a1_0_5"/>
            <p:cNvCxnSpPr>
              <a:stCxn id="391" idx="3"/>
              <a:endCxn id="382" idx="1"/>
            </p:cNvCxnSpPr>
            <p:nvPr/>
          </p:nvCxnSpPr>
          <p:spPr>
            <a:xfrm>
              <a:off x="6571400" y="3839550"/>
              <a:ext cx="339900" cy="750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c8efab1a1_0_37"/>
          <p:cNvSpPr txBox="1"/>
          <p:nvPr>
            <p:ph type="title"/>
          </p:nvPr>
        </p:nvSpPr>
        <p:spPr>
          <a:xfrm>
            <a:off x="677334" y="692150"/>
            <a:ext cx="108558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Выявление фрода - это проблема</a:t>
            </a:r>
            <a:endParaRPr/>
          </a:p>
        </p:txBody>
      </p:sp>
      <p:sp>
        <p:nvSpPr>
          <p:cNvPr id="404" name="Google Shape;404;gfc8efab1a1_0_37"/>
          <p:cNvSpPr txBox="1"/>
          <p:nvPr/>
        </p:nvSpPr>
        <p:spPr>
          <a:xfrm>
            <a:off x="658825" y="2227700"/>
            <a:ext cx="5944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just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Объем рынка такси - 866 млрд рублей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 60% заказов приходится на агрегаторы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Убытки агрегаторов связанные с мошенничеством составляют миллиарды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найти даже 5% это очень много денег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gfc8efab1a1_0_37"/>
          <p:cNvGrpSpPr/>
          <p:nvPr/>
        </p:nvGrpSpPr>
        <p:grpSpPr>
          <a:xfrm>
            <a:off x="7068902" y="1405013"/>
            <a:ext cx="3980825" cy="4749824"/>
            <a:chOff x="7068902" y="1405013"/>
            <a:chExt cx="3980825" cy="4749824"/>
          </a:xfrm>
        </p:grpSpPr>
        <p:pic>
          <p:nvPicPr>
            <p:cNvPr id="406" name="Google Shape;406;gfc8efab1a1_0_37"/>
            <p:cNvPicPr preferRelativeResize="0"/>
            <p:nvPr/>
          </p:nvPicPr>
          <p:blipFill rotWithShape="1">
            <a:blip r:embed="rId3">
              <a:alphaModFix/>
            </a:blip>
            <a:srcRect b="0" l="0" r="0" t="32885"/>
            <a:stretch/>
          </p:blipFill>
          <p:spPr>
            <a:xfrm>
              <a:off x="7068902" y="1405013"/>
              <a:ext cx="3980825" cy="4749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gfc8efab1a1_0_37"/>
            <p:cNvSpPr txBox="1"/>
            <p:nvPr/>
          </p:nvSpPr>
          <p:spPr>
            <a:xfrm>
              <a:off x="7679462" y="3112850"/>
              <a:ext cx="2759700" cy="12621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1" i="0" lang="ru-RU" sz="7000" u="none" cap="none" strike="noStrike">
                  <a:solidFill>
                    <a:srgbClr val="FF0000"/>
                  </a:solidFill>
                  <a:latin typeface="Play"/>
                  <a:ea typeface="Play"/>
                  <a:cs typeface="Play"/>
                  <a:sym typeface="Play"/>
                </a:rPr>
                <a:t>FAKE!</a:t>
              </a:r>
              <a:endParaRPr b="1" i="0" sz="7000" u="none" cap="none" strike="noStrike">
                <a:solidFill>
                  <a:srgbClr val="FF0000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3aae46a41_2_5"/>
          <p:cNvSpPr txBox="1"/>
          <p:nvPr>
            <p:ph idx="1" type="body"/>
          </p:nvPr>
        </p:nvSpPr>
        <p:spPr>
          <a:xfrm>
            <a:off x="677325" y="2500743"/>
            <a:ext cx="108558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55586" lvl="1" marL="255586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ru-RU" sz="2000"/>
              <a:t>Где применять?</a:t>
            </a:r>
            <a:endParaRPr b="1" sz="2000"/>
          </a:p>
          <a:p>
            <a:pPr indent="0" lvl="0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000"/>
              <a:t>- Агрегаторы и службы такси, службы доставки, курьерские службы</a:t>
            </a:r>
            <a:endParaRPr/>
          </a:p>
        </p:txBody>
      </p:sp>
      <p:sp>
        <p:nvSpPr>
          <p:cNvPr id="413" name="Google Shape;413;g103aae46a41_2_5"/>
          <p:cNvSpPr txBox="1"/>
          <p:nvPr>
            <p:ph type="title"/>
          </p:nvPr>
        </p:nvSpPr>
        <p:spPr>
          <a:xfrm>
            <a:off x="677325" y="692150"/>
            <a:ext cx="108558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Фрод геоданных -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проблема не только лишь всех </a:t>
            </a:r>
            <a:endParaRPr/>
          </a:p>
        </p:txBody>
      </p:sp>
      <p:grpSp>
        <p:nvGrpSpPr>
          <p:cNvPr id="414" name="Google Shape;414;g103aae46a41_2_5"/>
          <p:cNvGrpSpPr/>
          <p:nvPr/>
        </p:nvGrpSpPr>
        <p:grpSpPr>
          <a:xfrm>
            <a:off x="2212849" y="3436750"/>
            <a:ext cx="7766326" cy="1194539"/>
            <a:chOff x="1793149" y="2979750"/>
            <a:chExt cx="7766326" cy="1194539"/>
          </a:xfrm>
        </p:grpSpPr>
        <p:pic>
          <p:nvPicPr>
            <p:cNvPr id="415" name="Google Shape;415;g103aae46a41_2_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9400" y="2987525"/>
              <a:ext cx="1179000" cy="11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g103aae46a41_2_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43450" y="2987525"/>
              <a:ext cx="1179000" cy="11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g103aae46a41_2_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6425" y="2987525"/>
              <a:ext cx="1179000" cy="117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g103aae46a41_2_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32375" y="2979750"/>
              <a:ext cx="1179000" cy="1194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g103aae46a41_2_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93149" y="3036425"/>
              <a:ext cx="1081200" cy="108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g103aae46a41_2_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80475" y="2987525"/>
              <a:ext cx="1179000" cy="11790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3aae46a41_2_16"/>
          <p:cNvSpPr txBox="1"/>
          <p:nvPr>
            <p:ph type="title"/>
          </p:nvPr>
        </p:nvSpPr>
        <p:spPr>
          <a:xfrm>
            <a:off x="677325" y="692150"/>
            <a:ext cx="10855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Как борются с фродом в такси</a:t>
            </a:r>
            <a:endParaRPr/>
          </a:p>
        </p:txBody>
      </p:sp>
      <p:sp>
        <p:nvSpPr>
          <p:cNvPr id="426" name="Google Shape;426;g103aae46a41_2_16"/>
          <p:cNvSpPr/>
          <p:nvPr/>
        </p:nvSpPr>
        <p:spPr>
          <a:xfrm>
            <a:off x="7861900" y="1659525"/>
            <a:ext cx="2927400" cy="3545700"/>
          </a:xfrm>
          <a:prstGeom prst="rect">
            <a:avLst/>
          </a:prstGeom>
          <a:noFill/>
          <a:ln cap="flat" cmpd="sng" w="38100">
            <a:solidFill>
              <a:srgbClr val="007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Google Shape;427;g103aae46a41_2_16"/>
          <p:cNvGrpSpPr/>
          <p:nvPr/>
        </p:nvGrpSpPr>
        <p:grpSpPr>
          <a:xfrm>
            <a:off x="8391100" y="1967563"/>
            <a:ext cx="1869000" cy="1991438"/>
            <a:chOff x="7598275" y="1979950"/>
            <a:chExt cx="1869000" cy="1991438"/>
          </a:xfrm>
        </p:grpSpPr>
        <p:sp>
          <p:nvSpPr>
            <p:cNvPr id="428" name="Google Shape;428;g103aae46a41_2_16"/>
            <p:cNvSpPr txBox="1"/>
            <p:nvPr/>
          </p:nvSpPr>
          <p:spPr>
            <a:xfrm>
              <a:off x="7598275" y="3028788"/>
              <a:ext cx="1869000" cy="9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ru-RU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Trajectory Outlier Detection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103aae46a41_2_16"/>
            <p:cNvSpPr/>
            <p:nvPr/>
          </p:nvSpPr>
          <p:spPr>
            <a:xfrm>
              <a:off x="8169925" y="1979950"/>
              <a:ext cx="866700" cy="86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pic>
          <p:nvPicPr>
            <p:cNvPr id="430" name="Google Shape;430;g103aae46a41_2_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97966" y="2156075"/>
              <a:ext cx="410621" cy="5144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1" name="Google Shape;431;g103aae46a41_2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3625" y="4035313"/>
            <a:ext cx="903950" cy="9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03aae46a41_2_16"/>
          <p:cNvSpPr/>
          <p:nvPr/>
        </p:nvSpPr>
        <p:spPr>
          <a:xfrm>
            <a:off x="4606100" y="1656150"/>
            <a:ext cx="2927400" cy="3545700"/>
          </a:xfrm>
          <a:prstGeom prst="rect">
            <a:avLst/>
          </a:prstGeom>
          <a:noFill/>
          <a:ln cap="flat" cmpd="sng" w="38100">
            <a:solidFill>
              <a:srgbClr val="007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" name="Google Shape;433;g103aae46a41_2_16"/>
          <p:cNvGrpSpPr/>
          <p:nvPr/>
        </p:nvGrpSpPr>
        <p:grpSpPr>
          <a:xfrm>
            <a:off x="5353413" y="1936125"/>
            <a:ext cx="1503600" cy="3150594"/>
            <a:chOff x="10189688" y="3403363"/>
            <a:chExt cx="1503600" cy="3150594"/>
          </a:xfrm>
        </p:grpSpPr>
        <p:grpSp>
          <p:nvGrpSpPr>
            <p:cNvPr id="434" name="Google Shape;434;g103aae46a41_2_16"/>
            <p:cNvGrpSpPr/>
            <p:nvPr/>
          </p:nvGrpSpPr>
          <p:grpSpPr>
            <a:xfrm>
              <a:off x="10189688" y="3403363"/>
              <a:ext cx="1503600" cy="1848182"/>
              <a:chOff x="4695813" y="1861638"/>
              <a:chExt cx="1503600" cy="1848182"/>
            </a:xfrm>
          </p:grpSpPr>
          <p:sp>
            <p:nvSpPr>
              <p:cNvPr id="435" name="Google Shape;435;g103aae46a41_2_16"/>
              <p:cNvSpPr txBox="1"/>
              <p:nvPr/>
            </p:nvSpPr>
            <p:spPr>
              <a:xfrm>
                <a:off x="4695813" y="2991320"/>
                <a:ext cx="1503600" cy="71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rm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ru-RU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Community</a:t>
                </a:r>
                <a:endParaRPr b="1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ru-RU" sz="2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Analysis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g103aae46a41_2_16"/>
              <p:cNvSpPr/>
              <p:nvPr/>
            </p:nvSpPr>
            <p:spPr>
              <a:xfrm>
                <a:off x="5014257" y="1861638"/>
                <a:ext cx="866700" cy="866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t/>
                </a:r>
                <a:endParaRPr b="0" i="0" sz="32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437" name="Google Shape;437;g103aae46a41_2_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67607" y="2114988"/>
                <a:ext cx="360003" cy="3600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8" name="Google Shape;438;g103aae46a41_2_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415182" y="5569425"/>
              <a:ext cx="981801" cy="34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g103aae46a41_2_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312675" y="6061975"/>
              <a:ext cx="1186800" cy="4919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g103aae46a41_2_16"/>
          <p:cNvSpPr/>
          <p:nvPr/>
        </p:nvSpPr>
        <p:spPr>
          <a:xfrm>
            <a:off x="1350300" y="1659525"/>
            <a:ext cx="2927400" cy="3545700"/>
          </a:xfrm>
          <a:prstGeom prst="rect">
            <a:avLst/>
          </a:prstGeom>
          <a:noFill/>
          <a:ln cap="flat" cmpd="sng" w="38100">
            <a:solidFill>
              <a:srgbClr val="007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g103aae46a41_2_16"/>
          <p:cNvGrpSpPr/>
          <p:nvPr/>
        </p:nvGrpSpPr>
        <p:grpSpPr>
          <a:xfrm>
            <a:off x="1988950" y="1989600"/>
            <a:ext cx="1646100" cy="1441213"/>
            <a:chOff x="1723375" y="1914600"/>
            <a:chExt cx="1646100" cy="1441213"/>
          </a:xfrm>
        </p:grpSpPr>
        <p:sp>
          <p:nvSpPr>
            <p:cNvPr id="442" name="Google Shape;442;g103aae46a41_2_16"/>
            <p:cNvSpPr txBox="1"/>
            <p:nvPr/>
          </p:nvSpPr>
          <p:spPr>
            <a:xfrm>
              <a:off x="1723375" y="2995813"/>
              <a:ext cx="16461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ru-RU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Rule-based</a:t>
              </a:r>
              <a:endPara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103aae46a41_2_16"/>
            <p:cNvSpPr/>
            <p:nvPr/>
          </p:nvSpPr>
          <p:spPr>
            <a:xfrm>
              <a:off x="2113063" y="1914600"/>
              <a:ext cx="866700" cy="86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t/>
              </a:r>
              <a:endParaRPr b="0" i="0" sz="3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pic>
          <p:nvPicPr>
            <p:cNvPr id="444" name="Google Shape;444;g103aae46a41_2_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66413" y="2167950"/>
              <a:ext cx="360003" cy="3600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5" name="Google Shape;445;g103aae46a41_2_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65375" y="3623375"/>
            <a:ext cx="1186800" cy="49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03aae46a41_2_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5750" y="4183124"/>
            <a:ext cx="672500" cy="6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03aae46a41_2_16"/>
          <p:cNvPicPr preferRelativeResize="0"/>
          <p:nvPr/>
        </p:nvPicPr>
        <p:blipFill rotWithShape="1">
          <a:blip r:embed="rId11">
            <a:alphaModFix/>
          </a:blip>
          <a:srcRect b="37615" l="26856" r="27690" t="39481"/>
          <a:stretch/>
        </p:blipFill>
        <p:spPr>
          <a:xfrm>
            <a:off x="1575825" y="3698788"/>
            <a:ext cx="1289556" cy="3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03aae46a41_2_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5825" y="4183125"/>
            <a:ext cx="672500" cy="6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03aae46a41_2_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35047" y="4159660"/>
            <a:ext cx="817125" cy="8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3aae46a41_2_36"/>
          <p:cNvSpPr txBox="1"/>
          <p:nvPr>
            <p:ph type="title"/>
          </p:nvPr>
        </p:nvSpPr>
        <p:spPr>
          <a:xfrm>
            <a:off x="677317" y="692150"/>
            <a:ext cx="100872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Поиск аномалий в геоданных </a:t>
            </a:r>
            <a:endParaRPr/>
          </a:p>
        </p:txBody>
      </p:sp>
      <p:sp>
        <p:nvSpPr>
          <p:cNvPr id="455" name="Google Shape;455;g103aae46a41_2_36"/>
          <p:cNvSpPr/>
          <p:nvPr/>
        </p:nvSpPr>
        <p:spPr>
          <a:xfrm flipH="1">
            <a:off x="7879152" y="1532775"/>
            <a:ext cx="2154000" cy="830100"/>
          </a:xfrm>
          <a:prstGeom prst="roundRect">
            <a:avLst>
              <a:gd fmla="val 50000" name="adj"/>
            </a:avLst>
          </a:prstGeom>
          <a:solidFill>
            <a:srgbClr val="0077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Distance-based алгоритмы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3aae46a41_2_36"/>
          <p:cNvSpPr/>
          <p:nvPr/>
        </p:nvSpPr>
        <p:spPr>
          <a:xfrm flipH="1">
            <a:off x="7879152" y="2520225"/>
            <a:ext cx="2154000" cy="830100"/>
          </a:xfrm>
          <a:prstGeom prst="roundRect">
            <a:avLst>
              <a:gd fmla="val 50000" name="adj"/>
            </a:avLst>
          </a:prstGeom>
          <a:solidFill>
            <a:srgbClr val="00EA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Density-based алгоритмы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03aae46a41_2_36"/>
          <p:cNvSpPr/>
          <p:nvPr/>
        </p:nvSpPr>
        <p:spPr>
          <a:xfrm flipH="1">
            <a:off x="7879275" y="3507675"/>
            <a:ext cx="2154000" cy="830100"/>
          </a:xfrm>
          <a:prstGeom prst="roundRect">
            <a:avLst>
              <a:gd fmla="val 50000" name="adj"/>
            </a:avLst>
          </a:prstGeom>
          <a:solidFill>
            <a:srgbClr val="0077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Pattern mining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g103aae46a41_2_36"/>
          <p:cNvCxnSpPr>
            <a:stCxn id="456" idx="3"/>
          </p:cNvCxnSpPr>
          <p:nvPr/>
        </p:nvCxnSpPr>
        <p:spPr>
          <a:xfrm rot="10800000">
            <a:off x="6966252" y="2931075"/>
            <a:ext cx="912900" cy="4200"/>
          </a:xfrm>
          <a:prstGeom prst="straightConnector1">
            <a:avLst/>
          </a:prstGeom>
          <a:noFill/>
          <a:ln cap="flat" cmpd="sng" w="12700">
            <a:solidFill>
              <a:srgbClr val="0077FF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59" name="Google Shape;459;g103aae46a41_2_36"/>
          <p:cNvCxnSpPr>
            <a:stCxn id="455" idx="3"/>
            <a:endCxn id="460" idx="3"/>
          </p:cNvCxnSpPr>
          <p:nvPr/>
        </p:nvCxnSpPr>
        <p:spPr>
          <a:xfrm flipH="1">
            <a:off x="6095952" y="1947825"/>
            <a:ext cx="1783200" cy="14811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77FF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461" name="Google Shape;461;g103aae46a41_2_36"/>
          <p:cNvSpPr/>
          <p:nvPr/>
        </p:nvSpPr>
        <p:spPr>
          <a:xfrm flipH="1">
            <a:off x="7879152" y="4495125"/>
            <a:ext cx="2154000" cy="830100"/>
          </a:xfrm>
          <a:prstGeom prst="roundRect">
            <a:avLst>
              <a:gd fmla="val 50000" name="adj"/>
            </a:avLst>
          </a:prstGeom>
          <a:solidFill>
            <a:srgbClr val="00EAFF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-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" name="Google Shape;462;g103aae46a41_2_36"/>
          <p:cNvCxnSpPr>
            <a:stCxn id="461" idx="3"/>
            <a:endCxn id="460" idx="3"/>
          </p:cNvCxnSpPr>
          <p:nvPr/>
        </p:nvCxnSpPr>
        <p:spPr>
          <a:xfrm rot="10800000">
            <a:off x="6095952" y="3429075"/>
            <a:ext cx="1783200" cy="1481100"/>
          </a:xfrm>
          <a:prstGeom prst="bentConnector3">
            <a:avLst>
              <a:gd fmla="val 49999" name="adj1"/>
            </a:avLst>
          </a:prstGeom>
          <a:noFill/>
          <a:ln cap="flat" cmpd="sng" w="12700">
            <a:solidFill>
              <a:srgbClr val="0077FF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463" name="Google Shape;463;g103aae46a41_2_36"/>
          <p:cNvCxnSpPr>
            <a:stCxn id="457" idx="3"/>
          </p:cNvCxnSpPr>
          <p:nvPr/>
        </p:nvCxnSpPr>
        <p:spPr>
          <a:xfrm flipH="1">
            <a:off x="6966075" y="3922725"/>
            <a:ext cx="913200" cy="13800"/>
          </a:xfrm>
          <a:prstGeom prst="straightConnector1">
            <a:avLst/>
          </a:prstGeom>
          <a:noFill/>
          <a:ln cap="flat" cmpd="sng" w="12700">
            <a:solidFill>
              <a:srgbClr val="0077FF"/>
            </a:solidFill>
            <a:prstDash val="solid"/>
            <a:miter lim="800000"/>
            <a:headEnd len="sm" w="sm" type="none"/>
            <a:tailEnd len="lg" w="lg" type="stealth"/>
          </a:ln>
        </p:spPr>
      </p:cxnSp>
      <p:pic>
        <p:nvPicPr>
          <p:cNvPr id="460" name="Google Shape;460;g103aae46a41_2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5138" y="1883575"/>
            <a:ext cx="3090851" cy="30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03aae46a41_2_36"/>
          <p:cNvSpPr txBox="1"/>
          <p:nvPr/>
        </p:nvSpPr>
        <p:spPr>
          <a:xfrm>
            <a:off x="677325" y="5767600"/>
            <a:ext cx="106959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-RU" sz="1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https://docs.google.com/document/d/1Va3yVwSegv11tPH5zNdBgLJfxMwiLFPNLdeekdSRAoc/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103aae46a41_2_36"/>
          <p:cNvSpPr txBox="1"/>
          <p:nvPr/>
        </p:nvSpPr>
        <p:spPr>
          <a:xfrm>
            <a:off x="658825" y="5628525"/>
            <a:ext cx="900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Обзор существующей литературы по поиску аномалий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103aae46a41_2_36"/>
          <p:cNvSpPr/>
          <p:nvPr/>
        </p:nvSpPr>
        <p:spPr>
          <a:xfrm flipH="1">
            <a:off x="1127450" y="2169450"/>
            <a:ext cx="18777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-RU" sz="26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Trajectory Outlier Detection</a:t>
            </a:r>
            <a:endParaRPr b="1" i="0" sz="2600" u="none" cap="none" strike="noStrik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c154e3b49_0_0"/>
          <p:cNvSpPr txBox="1"/>
          <p:nvPr>
            <p:ph type="title"/>
          </p:nvPr>
        </p:nvSpPr>
        <p:spPr>
          <a:xfrm>
            <a:off x="677317" y="692150"/>
            <a:ext cx="100872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О чем этот оригинальный проект </a:t>
            </a:r>
            <a:endParaRPr/>
          </a:p>
        </p:txBody>
      </p:sp>
      <p:grpSp>
        <p:nvGrpSpPr>
          <p:cNvPr id="472" name="Google Shape;472;gfc154e3b49_0_0"/>
          <p:cNvGrpSpPr/>
          <p:nvPr/>
        </p:nvGrpSpPr>
        <p:grpSpPr>
          <a:xfrm>
            <a:off x="902693" y="1902669"/>
            <a:ext cx="10386595" cy="3299492"/>
            <a:chOff x="963565" y="2232530"/>
            <a:chExt cx="9596782" cy="3048593"/>
          </a:xfrm>
        </p:grpSpPr>
        <p:sp>
          <p:nvSpPr>
            <p:cNvPr id="473" name="Google Shape;473;gfc154e3b49_0_0"/>
            <p:cNvSpPr txBox="1"/>
            <p:nvPr/>
          </p:nvSpPr>
          <p:spPr>
            <a:xfrm>
              <a:off x="5843747" y="3260023"/>
              <a:ext cx="4716600" cy="20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rmAutofit lnSpcReduction="10000"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ru-RU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ML-модель, которая на основе логов поездок, содержащих показания датчиков GPS и акселерометра, находит подозрительные поездки, а также делает скоринг водителей на вероятность фрода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fc154e3b49_0_0"/>
            <p:cNvSpPr txBox="1"/>
            <p:nvPr/>
          </p:nvSpPr>
          <p:spPr>
            <a:xfrm>
              <a:off x="963565" y="3260023"/>
              <a:ext cx="4080300" cy="20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91425" wrap="square" tIns="45700">
              <a:normAutofit lnSpcReduction="10000"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ru-RU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Исследование существующей литературы по Fake-GPS и поисках аномалий в данных геолокации, а также в любых других связанных данных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fc154e3b49_0_0"/>
            <p:cNvSpPr/>
            <p:nvPr/>
          </p:nvSpPr>
          <p:spPr>
            <a:xfrm>
              <a:off x="963581" y="2232530"/>
              <a:ext cx="800700" cy="80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fc154e3b49_0_0"/>
            <p:cNvSpPr/>
            <p:nvPr/>
          </p:nvSpPr>
          <p:spPr>
            <a:xfrm>
              <a:off x="5843764" y="2232542"/>
              <a:ext cx="800700" cy="80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96f3edd91_0_19"/>
          <p:cNvSpPr txBox="1"/>
          <p:nvPr>
            <p:ph type="title"/>
          </p:nvPr>
        </p:nvSpPr>
        <p:spPr>
          <a:xfrm>
            <a:off x="677317" y="692150"/>
            <a:ext cx="100872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lay"/>
              <a:buNone/>
            </a:pPr>
            <a:r>
              <a:rPr lang="ru-RU"/>
              <a:t>Инструменты </a:t>
            </a:r>
            <a:endParaRPr/>
          </a:p>
        </p:txBody>
      </p:sp>
      <p:sp>
        <p:nvSpPr>
          <p:cNvPr id="482" name="Google Shape;482;g1096f3edd91_0_19"/>
          <p:cNvSpPr txBox="1"/>
          <p:nvPr/>
        </p:nvSpPr>
        <p:spPr>
          <a:xfrm>
            <a:off x="746025" y="1773250"/>
            <a:ext cx="104034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g1096f3edd91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8625" y="1806538"/>
            <a:ext cx="2509226" cy="250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096f3edd91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3975" y="1773262"/>
            <a:ext cx="1957443" cy="10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096f3edd91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462" y="2721262"/>
            <a:ext cx="2370775" cy="141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096f3edd91_0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2800" y="1371638"/>
            <a:ext cx="2626410" cy="106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096f3edd91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36125" y="3116051"/>
            <a:ext cx="1328400" cy="119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096f3edd91_0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8350" y="4207138"/>
            <a:ext cx="1797825" cy="169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g1096f3edd91_0_19"/>
          <p:cNvGrpSpPr/>
          <p:nvPr/>
        </p:nvGrpSpPr>
        <p:grpSpPr>
          <a:xfrm>
            <a:off x="1850875" y="3644050"/>
            <a:ext cx="1199700" cy="1697400"/>
            <a:chOff x="1959225" y="3959650"/>
            <a:chExt cx="1199700" cy="1697400"/>
          </a:xfrm>
        </p:grpSpPr>
        <p:pic>
          <p:nvPicPr>
            <p:cNvPr id="490" name="Google Shape;490;g1096f3edd91_0_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959225" y="3959650"/>
              <a:ext cx="1199700" cy="119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g1096f3edd91_0_19"/>
            <p:cNvSpPr txBox="1"/>
            <p:nvPr/>
          </p:nvSpPr>
          <p:spPr>
            <a:xfrm>
              <a:off x="1959225" y="5087650"/>
              <a:ext cx="11997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500"/>
                <a:t>Folium</a:t>
              </a:r>
              <a:endParaRPr sz="2900"/>
            </a:p>
          </p:txBody>
        </p:sp>
      </p:grpSp>
      <p:grpSp>
        <p:nvGrpSpPr>
          <p:cNvPr id="492" name="Google Shape;492;g1096f3edd91_0_19"/>
          <p:cNvGrpSpPr/>
          <p:nvPr/>
        </p:nvGrpSpPr>
        <p:grpSpPr>
          <a:xfrm>
            <a:off x="3512088" y="4312313"/>
            <a:ext cx="2485500" cy="1706125"/>
            <a:chOff x="3966588" y="4547800"/>
            <a:chExt cx="2485500" cy="1706125"/>
          </a:xfrm>
        </p:grpSpPr>
        <p:pic>
          <p:nvPicPr>
            <p:cNvPr id="493" name="Google Shape;493;g1096f3edd91_0_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617875" y="4547800"/>
              <a:ext cx="1182925" cy="118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g1096f3edd91_0_19"/>
            <p:cNvSpPr txBox="1"/>
            <p:nvPr/>
          </p:nvSpPr>
          <p:spPr>
            <a:xfrm>
              <a:off x="3966588" y="5730725"/>
              <a:ext cx="2485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/>
                <a:t>OSMPythonTools</a:t>
              </a:r>
              <a:endParaRPr sz="2200"/>
            </a:p>
          </p:txBody>
        </p:sp>
      </p:grpSp>
      <p:pic>
        <p:nvPicPr>
          <p:cNvPr id="495" name="Google Shape;495;g1096f3edd91_0_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10310" y="1769125"/>
            <a:ext cx="2370775" cy="10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1096f3edd91_0_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98775" y="3747775"/>
            <a:ext cx="1328400" cy="154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2021">
      <a:dk1>
        <a:srgbClr val="000000"/>
      </a:dk1>
      <a:lt1>
        <a:srgbClr val="FFFFFF"/>
      </a:lt1>
      <a:dk2>
        <a:srgbClr val="0077FF"/>
      </a:dk2>
      <a:lt2>
        <a:srgbClr val="FFFFFF"/>
      </a:lt2>
      <a:accent1>
        <a:srgbClr val="0077FF"/>
      </a:accent1>
      <a:accent2>
        <a:srgbClr val="8024C0"/>
      </a:accent2>
      <a:accent3>
        <a:srgbClr val="FF3885"/>
      </a:accent3>
      <a:accent4>
        <a:srgbClr val="00EAFF"/>
      </a:accent4>
      <a:accent5>
        <a:srgbClr val="BEB6AE"/>
      </a:accent5>
      <a:accent6>
        <a:srgbClr val="17D685"/>
      </a:accent6>
      <a:hlink>
        <a:srgbClr val="0077FF"/>
      </a:hlink>
      <a:folHlink>
        <a:srgbClr val="A538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2020-08-24T10:59:58Z</dcterms:created>
  <dc:creator>Проскурина Татьяна Сергеевна</dc:creator>
</cp:coreProperties>
</file>